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7" r:id="rId2"/>
    <p:sldId id="551" r:id="rId3"/>
    <p:sldId id="594" r:id="rId4"/>
    <p:sldId id="587" r:id="rId5"/>
    <p:sldId id="588" r:id="rId6"/>
    <p:sldId id="589" r:id="rId7"/>
    <p:sldId id="597" r:id="rId8"/>
    <p:sldId id="598" r:id="rId9"/>
    <p:sldId id="599" r:id="rId10"/>
    <p:sldId id="600" r:id="rId11"/>
    <p:sldId id="601" r:id="rId12"/>
    <p:sldId id="602" r:id="rId13"/>
    <p:sldId id="607" r:id="rId14"/>
    <p:sldId id="608" r:id="rId15"/>
    <p:sldId id="609" r:id="rId16"/>
    <p:sldId id="610" r:id="rId17"/>
    <p:sldId id="605" r:id="rId18"/>
    <p:sldId id="611" r:id="rId19"/>
    <p:sldId id="612" r:id="rId20"/>
    <p:sldId id="606" r:id="rId21"/>
    <p:sldId id="613" r:id="rId22"/>
    <p:sldId id="614" r:id="rId23"/>
    <p:sldId id="615" r:id="rId24"/>
    <p:sldId id="603" r:id="rId25"/>
    <p:sldId id="604" r:id="rId26"/>
    <p:sldId id="616" r:id="rId27"/>
    <p:sldId id="617" r:id="rId28"/>
    <p:sldId id="618" r:id="rId29"/>
    <p:sldId id="619" r:id="rId30"/>
    <p:sldId id="620" r:id="rId31"/>
    <p:sldId id="621" r:id="rId32"/>
    <p:sldId id="622" r:id="rId33"/>
    <p:sldId id="623" r:id="rId34"/>
    <p:sldId id="631" r:id="rId35"/>
    <p:sldId id="625" r:id="rId36"/>
    <p:sldId id="632" r:id="rId37"/>
    <p:sldId id="633" r:id="rId38"/>
    <p:sldId id="634" r:id="rId39"/>
    <p:sldId id="635" r:id="rId40"/>
    <p:sldId id="636" r:id="rId41"/>
    <p:sldId id="637" r:id="rId42"/>
    <p:sldId id="638" r:id="rId43"/>
    <p:sldId id="639" r:id="rId44"/>
    <p:sldId id="640" r:id="rId45"/>
    <p:sldId id="641" r:id="rId46"/>
    <p:sldId id="642" r:id="rId47"/>
    <p:sldId id="643" r:id="rId48"/>
    <p:sldId id="644" r:id="rId49"/>
    <p:sldId id="645" r:id="rId50"/>
    <p:sldId id="646" r:id="rId51"/>
    <p:sldId id="383" r:id="rId52"/>
  </p:sldIdLst>
  <p:sldSz cx="11990388" cy="7921625"/>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95">
          <p15:clr>
            <a:srgbClr val="A4A3A4"/>
          </p15:clr>
        </p15:guide>
        <p15:guide id="2" pos="37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نمط متوسط 2 - تميي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75DCB02-9BB8-47FD-8907-85C794F793BA}" styleName="نمط ذو سمات 1 - تميي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نمط ذو سمات 1 - تميي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774" autoAdjust="0"/>
  </p:normalViewPr>
  <p:slideViewPr>
    <p:cSldViewPr>
      <p:cViewPr varScale="1">
        <p:scale>
          <a:sx n="87" d="100"/>
          <a:sy n="87" d="100"/>
        </p:scale>
        <p:origin x="468" y="60"/>
      </p:cViewPr>
      <p:guideLst>
        <p:guide orient="horz" pos="2495"/>
        <p:guide pos="377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0A2A6D-626E-460A-BE44-023D2C7D618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EAB2B1AD-2837-4334-9B79-D4D9C8DF8BE0}">
      <dgm:prSet phldrT="[Texte]" custT="1"/>
      <dgm:spPr>
        <a:xfrm>
          <a:off x="0" y="0"/>
          <a:ext cx="11140122" cy="703371"/>
        </a:xfrm>
        <a:prstGeom prst="roundRect">
          <a:avLst/>
        </a:prstGeom>
        <a:solidFill>
          <a:srgbClr val="4D1434">
            <a:lumMod val="10000"/>
            <a:lumOff val="90000"/>
          </a:srgbClr>
        </a:solidFill>
        <a:ln w="22225" cap="rnd" cmpd="sng" algn="ctr">
          <a:solidFill>
            <a:sysClr val="window" lastClr="FFFFFF">
              <a:hueOff val="0"/>
              <a:satOff val="0"/>
              <a:lumOff val="0"/>
              <a:alphaOff val="0"/>
            </a:sysClr>
          </a:solidFill>
          <a:prstDash val="solid"/>
        </a:ln>
        <a:effectLst/>
      </dgm:spPr>
      <dgm:t>
        <a:bodyPr/>
        <a:lstStyle/>
        <a:p>
          <a:pPr algn="ctr" rtl="0"/>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تعريف</a:t>
          </a:r>
          <a:endParaRPr lang="fr-CA"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A952A6CF-520B-4F42-8A57-E1D63D3C76D9}" type="parTrans" cxnId="{2A0DA637-4CB3-49D4-8711-92FD5DC10013}">
      <dgm:prSet/>
      <dgm:spPr/>
      <dgm:t>
        <a:bodyPr/>
        <a:lstStyle/>
        <a:p>
          <a:endParaRPr lang="fr-CA" sz="3200" i="1">
            <a:latin typeface="Sakkal Majalla" pitchFamily="2" charset="-78"/>
            <a:cs typeface="Sakkal Majalla" pitchFamily="2" charset="-78"/>
          </a:endParaRPr>
        </a:p>
      </dgm:t>
    </dgm:pt>
    <dgm:pt modelId="{38C8491C-E139-49C8-8188-9933E675DBCF}" type="sibTrans" cxnId="{2A0DA637-4CB3-49D4-8711-92FD5DC10013}">
      <dgm:prSet/>
      <dgm:spPr/>
      <dgm:t>
        <a:bodyPr/>
        <a:lstStyle/>
        <a:p>
          <a:endParaRPr lang="fr-CA" sz="3200" i="1">
            <a:latin typeface="Sakkal Majalla" pitchFamily="2" charset="-78"/>
            <a:cs typeface="Sakkal Majalla" pitchFamily="2" charset="-78"/>
          </a:endParaRPr>
        </a:p>
      </dgm:t>
    </dgm:pt>
    <dgm:pt modelId="{7995FAEE-BB24-4C86-B238-AB7EE5768A5F}">
      <dgm:prSet custT="1"/>
      <dgm:spPr>
        <a:xfrm>
          <a:off x="0" y="670935"/>
          <a:ext cx="11140122" cy="703371"/>
        </a:xfrm>
        <a:prstGeom prst="roundRect">
          <a:avLst/>
        </a:prstGeom>
        <a:solidFill>
          <a:sysClr val="window" lastClr="FFFFFF"/>
        </a:solidFill>
        <a:ln w="22225" cap="rnd" cmpd="sng" algn="ctr">
          <a:solidFill>
            <a:srgbClr val="4D1434">
              <a:lumMod val="10000"/>
              <a:lumOff val="90000"/>
            </a:srgbClr>
          </a:solidFill>
          <a:prstDash val="solid"/>
        </a:ln>
        <a:effectLst/>
      </dgm:spPr>
      <dgm:t>
        <a:bodyPr/>
        <a:lstStyle/>
        <a:p>
          <a:pPr algn="ctr" rtl="0"/>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الكفاءة هي قدرة على الفعل...</a:t>
          </a:r>
          <a:endParaRPr lang="fr-CA"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367C6D0E-2142-4A00-A663-2B424F716C27}" type="parTrans" cxnId="{DE7FD1C1-8769-43D7-AEEF-26284B2BF271}">
      <dgm:prSet/>
      <dgm:spPr/>
      <dgm:t>
        <a:bodyPr/>
        <a:lstStyle/>
        <a:p>
          <a:endParaRPr lang="fr-CA" sz="3200" i="1">
            <a:latin typeface="Sakkal Majalla" pitchFamily="2" charset="-78"/>
            <a:cs typeface="Sakkal Majalla" pitchFamily="2" charset="-78"/>
          </a:endParaRPr>
        </a:p>
      </dgm:t>
    </dgm:pt>
    <dgm:pt modelId="{8BEF2E6E-6609-4996-A44B-7C5912C75919}" type="sibTrans" cxnId="{DE7FD1C1-8769-43D7-AEEF-26284B2BF271}">
      <dgm:prSet/>
      <dgm:spPr/>
      <dgm:t>
        <a:bodyPr/>
        <a:lstStyle/>
        <a:p>
          <a:endParaRPr lang="fr-CA" sz="3200" i="1">
            <a:latin typeface="Sakkal Majalla" pitchFamily="2" charset="-78"/>
            <a:cs typeface="Sakkal Majalla" pitchFamily="2" charset="-78"/>
          </a:endParaRPr>
        </a:p>
      </dgm:t>
    </dgm:pt>
    <dgm:pt modelId="{3B2CB493-DD5F-4729-B3BC-2F62DF94DB3B}">
      <dgm:prSet custT="1"/>
      <dgm:spPr>
        <a:xfrm>
          <a:off x="0" y="1315683"/>
          <a:ext cx="11140122" cy="703371"/>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على النجاح...</a:t>
          </a:r>
          <a:endParaRPr lang="fr-CA"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A95FEB5D-8B4B-46F7-876B-E3BC7524D80D}" type="parTrans" cxnId="{E3350B49-90E7-46A2-8D58-C8C090E21E9B}">
      <dgm:prSet/>
      <dgm:spPr/>
      <dgm:t>
        <a:bodyPr/>
        <a:lstStyle/>
        <a:p>
          <a:endParaRPr lang="fr-CA" sz="3200" i="1">
            <a:latin typeface="Sakkal Majalla" pitchFamily="2" charset="-78"/>
            <a:cs typeface="Sakkal Majalla" pitchFamily="2" charset="-78"/>
          </a:endParaRPr>
        </a:p>
      </dgm:t>
    </dgm:pt>
    <dgm:pt modelId="{BCADE0AF-BE02-4A22-9090-9C57EB1FF8A9}" type="sibTrans" cxnId="{E3350B49-90E7-46A2-8D58-C8C090E21E9B}">
      <dgm:prSet/>
      <dgm:spPr/>
      <dgm:t>
        <a:bodyPr/>
        <a:lstStyle/>
        <a:p>
          <a:endParaRPr lang="fr-CA" sz="3200" i="1">
            <a:latin typeface="Sakkal Majalla" pitchFamily="2" charset="-78"/>
            <a:cs typeface="Sakkal Majalla" pitchFamily="2" charset="-78"/>
          </a:endParaRPr>
        </a:p>
      </dgm:t>
    </dgm:pt>
    <dgm:pt modelId="{930D8897-B5AF-4321-85EF-BE5B3FD03112}">
      <dgm:prSet custT="1"/>
      <dgm:spPr>
        <a:xfrm>
          <a:off x="0" y="1958391"/>
          <a:ext cx="11140122" cy="703371"/>
        </a:xfrm>
        <a:prstGeom prst="roundRect">
          <a:avLst/>
        </a:prstGeom>
        <a:solidFill>
          <a:sysClr val="window" lastClr="FFFFFF"/>
        </a:solidFill>
        <a:ln w="22225" cap="rnd" cmpd="sng" algn="ctr">
          <a:solidFill>
            <a:sysClr val="window" lastClr="FFFFFF">
              <a:hueOff val="0"/>
              <a:satOff val="0"/>
              <a:lumOff val="0"/>
              <a:alphaOff val="0"/>
            </a:sysClr>
          </a:solidFill>
          <a:prstDash val="solid"/>
        </a:ln>
        <a:effectLst/>
      </dgm:spPr>
      <dgm:t>
        <a:bodyPr/>
        <a:lstStyle/>
        <a:p>
          <a:pPr marL="0" lvl="0" indent="0" algn="ctr" defTabSz="1111250" rtl="0">
            <a:lnSpc>
              <a:spcPct val="90000"/>
            </a:lnSpc>
            <a:spcBef>
              <a:spcPct val="0"/>
            </a:spcBef>
            <a:spcAft>
              <a:spcPct val="35000"/>
            </a:spcAft>
            <a:buNone/>
          </a:pPr>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وعلى التطور...</a:t>
          </a:r>
          <a:endParaRPr lang="fr-CA"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149835FF-0172-40D2-8870-5F494FAF4F3B}" type="parTrans" cxnId="{166C2406-1F19-4D85-8771-251881A6DD24}">
      <dgm:prSet/>
      <dgm:spPr/>
      <dgm:t>
        <a:bodyPr/>
        <a:lstStyle/>
        <a:p>
          <a:endParaRPr lang="fr-CA" sz="3200" i="1">
            <a:latin typeface="Sakkal Majalla" pitchFamily="2" charset="-78"/>
            <a:cs typeface="Sakkal Majalla" pitchFamily="2" charset="-78"/>
          </a:endParaRPr>
        </a:p>
      </dgm:t>
    </dgm:pt>
    <dgm:pt modelId="{26C1B8C5-A290-4BB5-BE93-E21055A93D07}" type="sibTrans" cxnId="{166C2406-1F19-4D85-8771-251881A6DD24}">
      <dgm:prSet/>
      <dgm:spPr/>
      <dgm:t>
        <a:bodyPr/>
        <a:lstStyle/>
        <a:p>
          <a:endParaRPr lang="fr-CA" sz="3200" i="1">
            <a:latin typeface="Sakkal Majalla" pitchFamily="2" charset="-78"/>
            <a:cs typeface="Sakkal Majalla" pitchFamily="2" charset="-78"/>
          </a:endParaRPr>
        </a:p>
      </dgm:t>
    </dgm:pt>
    <dgm:pt modelId="{6A32D8EB-2F38-45BB-ABC8-D9622A28086B}">
      <dgm:prSet custT="1"/>
      <dgm:spPr>
        <a:xfrm>
          <a:off x="0" y="2663812"/>
          <a:ext cx="11140122" cy="703371"/>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تستند إلى مجموعة منظمة من المعارف... </a:t>
          </a:r>
          <a:endParaRPr lang="fr-CA"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EC795768-2BBA-40E1-95DD-5F3C3C548041}" type="parTrans" cxnId="{F4CE656E-6F43-4B42-98ED-5FDD6AD5D4BD}">
      <dgm:prSet/>
      <dgm:spPr/>
      <dgm:t>
        <a:bodyPr/>
        <a:lstStyle/>
        <a:p>
          <a:endParaRPr lang="fr-CA" sz="3200" i="1">
            <a:latin typeface="Sakkal Majalla" pitchFamily="2" charset="-78"/>
            <a:cs typeface="Sakkal Majalla" pitchFamily="2" charset="-78"/>
          </a:endParaRPr>
        </a:p>
      </dgm:t>
    </dgm:pt>
    <dgm:pt modelId="{7EA02C82-64CF-4DED-A0DA-DC5387A53D0F}" type="sibTrans" cxnId="{F4CE656E-6F43-4B42-98ED-5FDD6AD5D4BD}">
      <dgm:prSet/>
      <dgm:spPr/>
      <dgm:t>
        <a:bodyPr/>
        <a:lstStyle/>
        <a:p>
          <a:endParaRPr lang="fr-CA" sz="3200" i="1">
            <a:latin typeface="Sakkal Majalla" pitchFamily="2" charset="-78"/>
            <a:cs typeface="Sakkal Majalla" pitchFamily="2" charset="-78"/>
          </a:endParaRPr>
        </a:p>
      </dgm:t>
    </dgm:pt>
    <dgm:pt modelId="{EAC2CFED-1958-459D-B0B2-C45EDB616E95}">
      <dgm:prSet custT="1"/>
      <dgm:spPr>
        <a:xfrm>
          <a:off x="0" y="3316114"/>
          <a:ext cx="11140122" cy="703371"/>
        </a:xfrm>
        <a:prstGeom prst="roundRect">
          <a:avLst/>
        </a:prstGeom>
        <a:solidFill>
          <a:sysClr val="window" lastClr="FFFFFF"/>
        </a:solidFill>
        <a:ln w="22225" cap="rnd" cmpd="sng" algn="ctr">
          <a:solidFill>
            <a:sysClr val="window" lastClr="FFFFFF">
              <a:hueOff val="0"/>
              <a:satOff val="0"/>
              <a:lumOff val="0"/>
              <a:alphaOff val="0"/>
            </a:sysClr>
          </a:solidFill>
          <a:prstDash val="solid"/>
        </a:ln>
        <a:effectLst/>
      </dgm:spPr>
      <dgm:t>
        <a:bodyPr/>
        <a:lstStyle/>
        <a:p>
          <a:pPr marL="0" lvl="0" indent="0" algn="ctr" defTabSz="1111250" rtl="0">
            <a:lnSpc>
              <a:spcPct val="90000"/>
            </a:lnSpc>
            <a:spcBef>
              <a:spcPct val="0"/>
            </a:spcBef>
            <a:spcAft>
              <a:spcPct val="35000"/>
            </a:spcAft>
            <a:buNone/>
          </a:pPr>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وتمكن من إنجاز مهمة أو أنشطة عمل بشكل مناسب</a:t>
          </a:r>
          <a:r>
            <a:rPr lang="ar-DZ" sz="3200" b="0" i="1" u="none" kern="1200" dirty="0">
              <a:solidFill>
                <a:prstClr val="black"/>
              </a:solidFill>
              <a:effectLst>
                <a:outerShdw blurRad="38100" dist="38100" dir="2700000" algn="tl">
                  <a:srgbClr val="000000">
                    <a:alpha val="43137"/>
                  </a:srgbClr>
                </a:outerShdw>
              </a:effectLst>
              <a:latin typeface="Sakkal Majalla" pitchFamily="2" charset="-78"/>
              <a:ea typeface="+mn-ea"/>
              <a:cs typeface="Sakkal Majalla" pitchFamily="2" charset="-78"/>
            </a:rPr>
            <a:t>.</a:t>
          </a:r>
          <a:endParaRPr lang="fr-CA" sz="3200" b="0" i="1" u="none" kern="1200" dirty="0">
            <a:solidFill>
              <a:prstClr val="black"/>
            </a:solidFill>
            <a:effectLst>
              <a:outerShdw blurRad="38100" dist="38100" dir="2700000" algn="tl">
                <a:srgbClr val="000000">
                  <a:alpha val="43137"/>
                </a:srgbClr>
              </a:outerShdw>
            </a:effectLst>
            <a:latin typeface="Sakkal Majalla" pitchFamily="2" charset="-78"/>
            <a:ea typeface="+mn-ea"/>
            <a:cs typeface="Sakkal Majalla" pitchFamily="2" charset="-78"/>
          </a:endParaRPr>
        </a:p>
      </dgm:t>
    </dgm:pt>
    <dgm:pt modelId="{4D31AB79-0BC4-48D1-A912-A438ADF1C6EB}" type="parTrans" cxnId="{014DB5B0-3D91-4214-BA35-07EE66731D2C}">
      <dgm:prSet/>
      <dgm:spPr/>
      <dgm:t>
        <a:bodyPr/>
        <a:lstStyle/>
        <a:p>
          <a:endParaRPr lang="fr-CA" sz="3200" i="1">
            <a:latin typeface="Sakkal Majalla" pitchFamily="2" charset="-78"/>
            <a:cs typeface="Sakkal Majalla" pitchFamily="2" charset="-78"/>
          </a:endParaRPr>
        </a:p>
      </dgm:t>
    </dgm:pt>
    <dgm:pt modelId="{09F692C6-A370-4073-88B6-2705B411C34D}" type="sibTrans" cxnId="{014DB5B0-3D91-4214-BA35-07EE66731D2C}">
      <dgm:prSet/>
      <dgm:spPr/>
      <dgm:t>
        <a:bodyPr/>
        <a:lstStyle/>
        <a:p>
          <a:endParaRPr lang="fr-CA" sz="3200" i="1">
            <a:latin typeface="Sakkal Majalla" pitchFamily="2" charset="-78"/>
            <a:cs typeface="Sakkal Majalla" pitchFamily="2" charset="-78"/>
          </a:endParaRPr>
        </a:p>
      </dgm:t>
    </dgm:pt>
    <dgm:pt modelId="{0DC84087-2A5D-4E5A-8428-A3A4D2EF8E91}" type="pres">
      <dgm:prSet presAssocID="{E00A2A6D-626E-460A-BE44-023D2C7D6180}" presName="linear" presStyleCnt="0">
        <dgm:presLayoutVars>
          <dgm:animLvl val="lvl"/>
          <dgm:resizeHandles val="exact"/>
        </dgm:presLayoutVars>
      </dgm:prSet>
      <dgm:spPr/>
    </dgm:pt>
    <dgm:pt modelId="{29F7BCC0-B2CE-448D-B9BD-3D2CFD7C46A7}" type="pres">
      <dgm:prSet presAssocID="{EAB2B1AD-2837-4334-9B79-D4D9C8DF8BE0}" presName="parentText" presStyleLbl="node1" presStyleIdx="0" presStyleCnt="6" custLinFactNeighborY="-37523">
        <dgm:presLayoutVars>
          <dgm:chMax val="0"/>
          <dgm:bulletEnabled val="1"/>
        </dgm:presLayoutVars>
      </dgm:prSet>
      <dgm:spPr/>
    </dgm:pt>
    <dgm:pt modelId="{73EF7CAD-10E2-4F5C-8D83-6DD0DD45772F}" type="pres">
      <dgm:prSet presAssocID="{38C8491C-E139-49C8-8188-9933E675DBCF}" presName="spacer" presStyleCnt="0"/>
      <dgm:spPr/>
    </dgm:pt>
    <dgm:pt modelId="{0BAA21DB-973B-4AC6-B7A5-AC2CDEE00F09}" type="pres">
      <dgm:prSet presAssocID="{7995FAEE-BB24-4C86-B238-AB7EE5768A5F}" presName="parentText" presStyleLbl="node1" presStyleIdx="1" presStyleCnt="6" custLinFactY="-4625" custLinFactNeighborY="-100000">
        <dgm:presLayoutVars>
          <dgm:chMax val="0"/>
          <dgm:bulletEnabled val="1"/>
        </dgm:presLayoutVars>
      </dgm:prSet>
      <dgm:spPr/>
    </dgm:pt>
    <dgm:pt modelId="{A7A89D21-D57D-4D1E-9FEB-5623DBB3C7E9}" type="pres">
      <dgm:prSet presAssocID="{8BEF2E6E-6609-4996-A44B-7C5912C75919}" presName="spacer" presStyleCnt="0"/>
      <dgm:spPr/>
    </dgm:pt>
    <dgm:pt modelId="{0D7BF2C0-C31A-4CE9-9E1A-E3EB8619BC62}" type="pres">
      <dgm:prSet presAssocID="{3B2CB493-DD5F-4729-B3BC-2F62DF94DB3B}" presName="parentText" presStyleLbl="node1" presStyleIdx="2" presStyleCnt="6" custLinFactY="-14669" custLinFactNeighborY="-100000">
        <dgm:presLayoutVars>
          <dgm:chMax val="0"/>
          <dgm:bulletEnabled val="1"/>
        </dgm:presLayoutVars>
      </dgm:prSet>
      <dgm:spPr>
        <a:xfrm>
          <a:off x="0" y="1361453"/>
          <a:ext cx="11140122" cy="585000"/>
        </a:xfrm>
        <a:prstGeom prst="roundRect">
          <a:avLst/>
        </a:prstGeom>
      </dgm:spPr>
    </dgm:pt>
    <dgm:pt modelId="{A13F242E-7841-464B-821C-5B5F9CAC94EC}" type="pres">
      <dgm:prSet presAssocID="{BCADE0AF-BE02-4A22-9090-9C57EB1FF8A9}" presName="spacer" presStyleCnt="0"/>
      <dgm:spPr/>
    </dgm:pt>
    <dgm:pt modelId="{2E3B2631-1504-48BB-A6D5-7B0A0B039E8E}" type="pres">
      <dgm:prSet presAssocID="{930D8897-B5AF-4321-85EF-BE5B3FD03112}" presName="parentText" presStyleLbl="node1" presStyleIdx="3" presStyleCnt="6" custLinFactY="-25003" custLinFactNeighborY="-100000">
        <dgm:presLayoutVars>
          <dgm:chMax val="0"/>
          <dgm:bulletEnabled val="1"/>
        </dgm:presLayoutVars>
      </dgm:prSet>
      <dgm:spPr/>
    </dgm:pt>
    <dgm:pt modelId="{D77CEDE3-F137-42CF-9BE6-774578CE9948}" type="pres">
      <dgm:prSet presAssocID="{26C1B8C5-A290-4BB5-BE93-E21055A93D07}" presName="spacer" presStyleCnt="0"/>
      <dgm:spPr/>
    </dgm:pt>
    <dgm:pt modelId="{127E5E1A-774C-424D-B073-AB549DC7FFB9}" type="pres">
      <dgm:prSet presAssocID="{6A32D8EB-2F38-45BB-ABC8-D9622A28086B}" presName="parentText" presStyleLbl="node1" presStyleIdx="4" presStyleCnt="6" custLinFactY="-28207" custLinFactNeighborY="-100000">
        <dgm:presLayoutVars>
          <dgm:chMax val="0"/>
          <dgm:bulletEnabled val="1"/>
        </dgm:presLayoutVars>
      </dgm:prSet>
      <dgm:spPr>
        <a:xfrm>
          <a:off x="0" y="2852094"/>
          <a:ext cx="11140122" cy="585000"/>
        </a:xfrm>
        <a:prstGeom prst="roundRect">
          <a:avLst/>
        </a:prstGeom>
      </dgm:spPr>
    </dgm:pt>
    <dgm:pt modelId="{FE7E82A1-9942-4EAD-844C-6E567CC39FD7}" type="pres">
      <dgm:prSet presAssocID="{7EA02C82-64CF-4DED-A0DA-DC5387A53D0F}" presName="spacer" presStyleCnt="0"/>
      <dgm:spPr/>
    </dgm:pt>
    <dgm:pt modelId="{DD367725-A989-437E-9552-2F5ECDCE357C}" type="pres">
      <dgm:prSet presAssocID="{EAC2CFED-1958-459D-B0B2-C45EDB616E95}" presName="parentText" presStyleLbl="node1" presStyleIdx="5" presStyleCnt="6" custLinFactY="-35391" custLinFactNeighborY="-100000">
        <dgm:presLayoutVars>
          <dgm:chMax val="0"/>
          <dgm:bulletEnabled val="1"/>
        </dgm:presLayoutVars>
      </dgm:prSet>
      <dgm:spPr/>
    </dgm:pt>
  </dgm:ptLst>
  <dgm:cxnLst>
    <dgm:cxn modelId="{166C2406-1F19-4D85-8771-251881A6DD24}" srcId="{E00A2A6D-626E-460A-BE44-023D2C7D6180}" destId="{930D8897-B5AF-4321-85EF-BE5B3FD03112}" srcOrd="3" destOrd="0" parTransId="{149835FF-0172-40D2-8870-5F494FAF4F3B}" sibTransId="{26C1B8C5-A290-4BB5-BE93-E21055A93D07}"/>
    <dgm:cxn modelId="{5B654D28-9DB3-40B6-805C-4341FA657025}" type="presOf" srcId="{6A32D8EB-2F38-45BB-ABC8-D9622A28086B}" destId="{127E5E1A-774C-424D-B073-AB549DC7FFB9}" srcOrd="0" destOrd="0" presId="urn:microsoft.com/office/officeart/2005/8/layout/vList2"/>
    <dgm:cxn modelId="{2A0DA637-4CB3-49D4-8711-92FD5DC10013}" srcId="{E00A2A6D-626E-460A-BE44-023D2C7D6180}" destId="{EAB2B1AD-2837-4334-9B79-D4D9C8DF8BE0}" srcOrd="0" destOrd="0" parTransId="{A952A6CF-520B-4F42-8A57-E1D63D3C76D9}" sibTransId="{38C8491C-E139-49C8-8188-9933E675DBCF}"/>
    <dgm:cxn modelId="{E3350B49-90E7-46A2-8D58-C8C090E21E9B}" srcId="{E00A2A6D-626E-460A-BE44-023D2C7D6180}" destId="{3B2CB493-DD5F-4729-B3BC-2F62DF94DB3B}" srcOrd="2" destOrd="0" parTransId="{A95FEB5D-8B4B-46F7-876B-E3BC7524D80D}" sibTransId="{BCADE0AF-BE02-4A22-9090-9C57EB1FF8A9}"/>
    <dgm:cxn modelId="{F4CE656E-6F43-4B42-98ED-5FDD6AD5D4BD}" srcId="{E00A2A6D-626E-460A-BE44-023D2C7D6180}" destId="{6A32D8EB-2F38-45BB-ABC8-D9622A28086B}" srcOrd="4" destOrd="0" parTransId="{EC795768-2BBA-40E1-95DD-5F3C3C548041}" sibTransId="{7EA02C82-64CF-4DED-A0DA-DC5387A53D0F}"/>
    <dgm:cxn modelId="{7A9FB18E-4195-417D-9F47-077FF9D955DE}" type="presOf" srcId="{7995FAEE-BB24-4C86-B238-AB7EE5768A5F}" destId="{0BAA21DB-973B-4AC6-B7A5-AC2CDEE00F09}" srcOrd="0" destOrd="0" presId="urn:microsoft.com/office/officeart/2005/8/layout/vList2"/>
    <dgm:cxn modelId="{014DB5B0-3D91-4214-BA35-07EE66731D2C}" srcId="{E00A2A6D-626E-460A-BE44-023D2C7D6180}" destId="{EAC2CFED-1958-459D-B0B2-C45EDB616E95}" srcOrd="5" destOrd="0" parTransId="{4D31AB79-0BC4-48D1-A912-A438ADF1C6EB}" sibTransId="{09F692C6-A370-4073-88B6-2705B411C34D}"/>
    <dgm:cxn modelId="{41BD70BD-0B25-4C43-BBC7-796BC963507A}" type="presOf" srcId="{930D8897-B5AF-4321-85EF-BE5B3FD03112}" destId="{2E3B2631-1504-48BB-A6D5-7B0A0B039E8E}" srcOrd="0" destOrd="0" presId="urn:microsoft.com/office/officeart/2005/8/layout/vList2"/>
    <dgm:cxn modelId="{1878F3BE-7C67-4F5A-BC3D-8E440938FD6B}" type="presOf" srcId="{3B2CB493-DD5F-4729-B3BC-2F62DF94DB3B}" destId="{0D7BF2C0-C31A-4CE9-9E1A-E3EB8619BC62}" srcOrd="0" destOrd="0" presId="urn:microsoft.com/office/officeart/2005/8/layout/vList2"/>
    <dgm:cxn modelId="{DE7FD1C1-8769-43D7-AEEF-26284B2BF271}" srcId="{E00A2A6D-626E-460A-BE44-023D2C7D6180}" destId="{7995FAEE-BB24-4C86-B238-AB7EE5768A5F}" srcOrd="1" destOrd="0" parTransId="{367C6D0E-2142-4A00-A663-2B424F716C27}" sibTransId="{8BEF2E6E-6609-4996-A44B-7C5912C75919}"/>
    <dgm:cxn modelId="{768963C2-E3AA-4B1A-AEEE-50D577949323}" type="presOf" srcId="{E00A2A6D-626E-460A-BE44-023D2C7D6180}" destId="{0DC84087-2A5D-4E5A-8428-A3A4D2EF8E91}" srcOrd="0" destOrd="0" presId="urn:microsoft.com/office/officeart/2005/8/layout/vList2"/>
    <dgm:cxn modelId="{EE9489D7-651E-451A-A556-F0A936535277}" type="presOf" srcId="{EAB2B1AD-2837-4334-9B79-D4D9C8DF8BE0}" destId="{29F7BCC0-B2CE-448D-B9BD-3D2CFD7C46A7}" srcOrd="0" destOrd="0" presId="urn:microsoft.com/office/officeart/2005/8/layout/vList2"/>
    <dgm:cxn modelId="{77E418FF-AEA0-453D-B80E-1D582E4E0F66}" type="presOf" srcId="{EAC2CFED-1958-459D-B0B2-C45EDB616E95}" destId="{DD367725-A989-437E-9552-2F5ECDCE357C}" srcOrd="0" destOrd="0" presId="urn:microsoft.com/office/officeart/2005/8/layout/vList2"/>
    <dgm:cxn modelId="{07B973D9-F308-4187-9858-303FEB295BC5}" type="presParOf" srcId="{0DC84087-2A5D-4E5A-8428-A3A4D2EF8E91}" destId="{29F7BCC0-B2CE-448D-B9BD-3D2CFD7C46A7}" srcOrd="0" destOrd="0" presId="urn:microsoft.com/office/officeart/2005/8/layout/vList2"/>
    <dgm:cxn modelId="{39CC7388-7D38-430B-ADC0-99BC69900430}" type="presParOf" srcId="{0DC84087-2A5D-4E5A-8428-A3A4D2EF8E91}" destId="{73EF7CAD-10E2-4F5C-8D83-6DD0DD45772F}" srcOrd="1" destOrd="0" presId="urn:microsoft.com/office/officeart/2005/8/layout/vList2"/>
    <dgm:cxn modelId="{D4D4033B-62F7-4C76-9E55-82E09B8F25D6}" type="presParOf" srcId="{0DC84087-2A5D-4E5A-8428-A3A4D2EF8E91}" destId="{0BAA21DB-973B-4AC6-B7A5-AC2CDEE00F09}" srcOrd="2" destOrd="0" presId="urn:microsoft.com/office/officeart/2005/8/layout/vList2"/>
    <dgm:cxn modelId="{B7D2D94F-ACB2-4B83-AC33-4640D06D7615}" type="presParOf" srcId="{0DC84087-2A5D-4E5A-8428-A3A4D2EF8E91}" destId="{A7A89D21-D57D-4D1E-9FEB-5623DBB3C7E9}" srcOrd="3" destOrd="0" presId="urn:microsoft.com/office/officeart/2005/8/layout/vList2"/>
    <dgm:cxn modelId="{68F0B15E-E55A-4A2B-8D8A-A8C7A499352D}" type="presParOf" srcId="{0DC84087-2A5D-4E5A-8428-A3A4D2EF8E91}" destId="{0D7BF2C0-C31A-4CE9-9E1A-E3EB8619BC62}" srcOrd="4" destOrd="0" presId="urn:microsoft.com/office/officeart/2005/8/layout/vList2"/>
    <dgm:cxn modelId="{C17E89D8-B175-4967-B20E-5F9E1D655051}" type="presParOf" srcId="{0DC84087-2A5D-4E5A-8428-A3A4D2EF8E91}" destId="{A13F242E-7841-464B-821C-5B5F9CAC94EC}" srcOrd="5" destOrd="0" presId="urn:microsoft.com/office/officeart/2005/8/layout/vList2"/>
    <dgm:cxn modelId="{F4F2DD9E-EDA5-48BB-8279-29150C6095FC}" type="presParOf" srcId="{0DC84087-2A5D-4E5A-8428-A3A4D2EF8E91}" destId="{2E3B2631-1504-48BB-A6D5-7B0A0B039E8E}" srcOrd="6" destOrd="0" presId="urn:microsoft.com/office/officeart/2005/8/layout/vList2"/>
    <dgm:cxn modelId="{3886F183-5715-461A-9641-3DE00BA93B9B}" type="presParOf" srcId="{0DC84087-2A5D-4E5A-8428-A3A4D2EF8E91}" destId="{D77CEDE3-F137-42CF-9BE6-774578CE9948}" srcOrd="7" destOrd="0" presId="urn:microsoft.com/office/officeart/2005/8/layout/vList2"/>
    <dgm:cxn modelId="{A20B706B-20A6-4B18-99D9-FFA01C257687}" type="presParOf" srcId="{0DC84087-2A5D-4E5A-8428-A3A4D2EF8E91}" destId="{127E5E1A-774C-424D-B073-AB549DC7FFB9}" srcOrd="8" destOrd="0" presId="urn:microsoft.com/office/officeart/2005/8/layout/vList2"/>
    <dgm:cxn modelId="{D1BBEFEB-DED3-43B3-A19B-25382ED2CE95}" type="presParOf" srcId="{0DC84087-2A5D-4E5A-8428-A3A4D2EF8E91}" destId="{FE7E82A1-9942-4EAD-844C-6E567CC39FD7}" srcOrd="9" destOrd="0" presId="urn:microsoft.com/office/officeart/2005/8/layout/vList2"/>
    <dgm:cxn modelId="{7024BDAC-8857-44E6-8068-AFF71AE5A2AC}" type="presParOf" srcId="{0DC84087-2A5D-4E5A-8428-A3A4D2EF8E91}" destId="{DD367725-A989-437E-9552-2F5ECDCE357C}" srcOrd="1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9B302B-62C4-40BD-B8C3-8DB63B6C074F}" type="doc">
      <dgm:prSet loTypeId="urn:microsoft.com/office/officeart/2005/8/layout/vList3#3" loCatId="list" qsTypeId="urn:microsoft.com/office/officeart/2005/8/quickstyle/simple1" qsCatId="simple" csTypeId="urn:microsoft.com/office/officeart/2005/8/colors/accent1_2" csCatId="accent1" phldr="1"/>
      <dgm:spPr/>
      <dgm:t>
        <a:bodyPr/>
        <a:lstStyle/>
        <a:p>
          <a:endParaRPr lang="fr-CA"/>
        </a:p>
      </dgm:t>
    </dgm:pt>
    <dgm:pt modelId="{6FF9F8E6-9539-47D1-9BB3-74A4061C409C}">
      <dgm:prSet custT="1"/>
      <dgm:spPr>
        <a:xfrm rot="10800000">
          <a:off x="1151501" y="256768"/>
          <a:ext cx="7604975" cy="1458639"/>
        </a:xfrm>
        <a:prstGeom prst="homePlate">
          <a:avLst/>
        </a:prstGeom>
        <a:solidFill>
          <a:srgbClr val="4D1434">
            <a:lumMod val="20000"/>
            <a:lumOff val="80000"/>
          </a:srgbClr>
        </a:solidFill>
        <a:ln w="22225" cap="rnd" cmpd="sng" algn="ctr">
          <a:solidFill>
            <a:sysClr val="window" lastClr="FFFFFF">
              <a:hueOff val="0"/>
              <a:satOff val="0"/>
              <a:lumOff val="0"/>
              <a:alphaOff val="0"/>
            </a:sysClr>
          </a:solidFill>
          <a:prstDash val="solid"/>
        </a:ln>
        <a:effectLst/>
      </dgm:spPr>
      <dgm:t>
        <a:bodyPr/>
        <a:lstStyle/>
        <a:p>
          <a:pPr algn="r" rtl="0">
            <a:lnSpc>
              <a:spcPct val="100000"/>
            </a:lnSpc>
          </a:pPr>
          <a:r>
            <a:rPr lang="fr-FR" sz="2400" dirty="0">
              <a:solidFill>
                <a:sysClr val="windowText" lastClr="000000"/>
              </a:solidFill>
              <a:latin typeface="Gill Sans MT"/>
              <a:ea typeface="+mn-ea"/>
              <a:cs typeface="+mn-cs"/>
            </a:rPr>
            <a:t>        </a:t>
          </a:r>
          <a:r>
            <a:rPr lang="ar-DZ" sz="3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ممثلـــــــــــــــــــــــــون عن ســـــــــــــــوق العـــــــــــــــــــــــــمل </a:t>
          </a:r>
          <a:endParaRPr lang="fr-FR" sz="3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a:p>
          <a:pPr algn="l" rtl="0">
            <a:lnSpc>
              <a:spcPct val="100000"/>
            </a:lnSpc>
          </a:pPr>
          <a:r>
            <a:rPr lang="fr-FR"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r>
            <a:rPr lang="ar-DZ" sz="3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الملائمة مع الواقع المهني</a:t>
          </a:r>
          <a:r>
            <a:rPr lang="fr-FR"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a:t>
          </a:r>
          <a:endParaRPr lang="fr-CA"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endParaRPr>
        </a:p>
      </dgm:t>
    </dgm:pt>
    <dgm:pt modelId="{236359DD-037E-406E-B2B7-0B9250099A57}" type="parTrans" cxnId="{B748B871-3466-41CF-83A6-DF389AA28EA7}">
      <dgm:prSet/>
      <dgm:spPr/>
      <dgm:t>
        <a:bodyPr/>
        <a:lstStyle/>
        <a:p>
          <a:endParaRPr lang="fr-CA"/>
        </a:p>
      </dgm:t>
    </dgm:pt>
    <dgm:pt modelId="{F6777639-2274-4668-A50E-F90AE3B24C15}" type="sibTrans" cxnId="{B748B871-3466-41CF-83A6-DF389AA28EA7}">
      <dgm:prSet/>
      <dgm:spPr/>
      <dgm:t>
        <a:bodyPr/>
        <a:lstStyle/>
        <a:p>
          <a:endParaRPr lang="fr-CA"/>
        </a:p>
      </dgm:t>
    </dgm:pt>
    <dgm:pt modelId="{670280FF-CFD2-40F0-A5C9-5AD7C312F0F1}">
      <dgm:prSet custT="1"/>
      <dgm:spPr>
        <a:xfrm rot="10800000">
          <a:off x="1219397" y="2683402"/>
          <a:ext cx="7604975" cy="1458639"/>
        </a:xfrm>
        <a:prstGeom prst="homePlate">
          <a:avLst/>
        </a:prstGeom>
        <a:solidFill>
          <a:srgbClr val="4D1434">
            <a:lumMod val="20000"/>
            <a:lumOff val="80000"/>
          </a:srgbClr>
        </a:solidFill>
        <a:ln w="22225" cap="rnd" cmpd="sng" algn="ctr">
          <a:solidFill>
            <a:sysClr val="window" lastClr="FFFFFF">
              <a:hueOff val="0"/>
              <a:satOff val="0"/>
              <a:lumOff val="0"/>
              <a:alphaOff val="0"/>
            </a:sysClr>
          </a:solidFill>
          <a:prstDash val="solid"/>
        </a:ln>
        <a:effectLst/>
      </dgm:spPr>
      <dgm:t>
        <a:bodyPr/>
        <a:lstStyle/>
        <a:p>
          <a:pPr algn="r" rtl="0">
            <a:lnSpc>
              <a:spcPct val="100000"/>
            </a:lnSpc>
          </a:pPr>
          <a:r>
            <a:rPr lang="fr-FR" sz="2400" dirty="0">
              <a:solidFill>
                <a:sysClr val="windowText" lastClr="000000"/>
              </a:solidFill>
              <a:latin typeface="Gill Sans MT"/>
              <a:ea typeface="+mn-ea"/>
              <a:cs typeface="+mn-cs"/>
            </a:rPr>
            <a:t>            </a:t>
          </a:r>
          <a:r>
            <a:rPr lang="ar-DZ" sz="3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ممثلـــــــــــــــــــــــــون عن قطاع التكوين المهني</a:t>
          </a:r>
          <a:br>
            <a:rPr lang="fr-FR"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br>
          <a:r>
            <a:rPr lang="fr-FR"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r>
            <a:rPr lang="ar-DZ" sz="3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الانسجام وقابلية التنفيذ</a:t>
          </a:r>
          <a:r>
            <a:rPr lang="fr-FR"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a:t>
          </a:r>
          <a:r>
            <a:rPr lang="ar-DZ"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endParaRPr lang="fr-CA" sz="24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endParaRPr>
        </a:p>
      </dgm:t>
    </dgm:pt>
    <dgm:pt modelId="{150B0FA4-DEC5-459D-AF35-8A353591CFA4}" type="sibTrans" cxnId="{E7F8DAB7-CB1C-46EF-BA5D-13D4F702256D}">
      <dgm:prSet/>
      <dgm:spPr/>
      <dgm:t>
        <a:bodyPr/>
        <a:lstStyle/>
        <a:p>
          <a:endParaRPr lang="fr-CA"/>
        </a:p>
      </dgm:t>
    </dgm:pt>
    <dgm:pt modelId="{9DD0BBC8-DC50-41ED-A0CC-2835CEE322A2}" type="parTrans" cxnId="{E7F8DAB7-CB1C-46EF-BA5D-13D4F702256D}">
      <dgm:prSet/>
      <dgm:spPr/>
      <dgm:t>
        <a:bodyPr/>
        <a:lstStyle/>
        <a:p>
          <a:endParaRPr lang="fr-CA"/>
        </a:p>
      </dgm:t>
    </dgm:pt>
    <dgm:pt modelId="{82ACE639-1460-4E50-9049-97D3710C2AE9}" type="pres">
      <dgm:prSet presAssocID="{399B302B-62C4-40BD-B8C3-8DB63B6C074F}" presName="linearFlow" presStyleCnt="0">
        <dgm:presLayoutVars>
          <dgm:dir/>
          <dgm:resizeHandles val="exact"/>
        </dgm:presLayoutVars>
      </dgm:prSet>
      <dgm:spPr/>
    </dgm:pt>
    <dgm:pt modelId="{2478139B-29FE-4A71-A107-2DB1648C591B}" type="pres">
      <dgm:prSet presAssocID="{6FF9F8E6-9539-47D1-9BB3-74A4061C409C}" presName="composite" presStyleCnt="0"/>
      <dgm:spPr/>
    </dgm:pt>
    <dgm:pt modelId="{5B77AD7D-BCD5-4CC7-9BEA-349AC13C64CE}" type="pres">
      <dgm:prSet presAssocID="{6FF9F8E6-9539-47D1-9BB3-74A4061C409C}" presName="imgShp" presStyleLbl="fgImgPlace1" presStyleIdx="0" presStyleCnt="2" custScaleX="139267" custScaleY="134942" custLinFactNeighborX="-37785"/>
      <dgm:spPr>
        <a:xfrm>
          <a:off x="219403" y="1929"/>
          <a:ext cx="2031404" cy="1968317"/>
        </a:xfrm>
        <a:prstGeom prst="ellipse">
          <a:avLst/>
        </a:prstGeom>
        <a:solidFill>
          <a:srgbClr val="4D1434">
            <a:tint val="50000"/>
            <a:hueOff val="0"/>
            <a:satOff val="0"/>
            <a:lumOff val="0"/>
            <a:alphaOff val="0"/>
          </a:srgbClr>
        </a:solidFill>
        <a:ln w="22225" cap="rnd" cmpd="sng" algn="ctr">
          <a:solidFill>
            <a:sysClr val="window" lastClr="FFFFFF">
              <a:hueOff val="0"/>
              <a:satOff val="0"/>
              <a:lumOff val="0"/>
              <a:alphaOff val="0"/>
            </a:sysClr>
          </a:solidFill>
          <a:prstDash val="solid"/>
        </a:ln>
        <a:effectLst/>
      </dgm:spPr>
    </dgm:pt>
    <dgm:pt modelId="{97C8CC49-D3C0-4CF8-8B00-4EF6F1899B0C}" type="pres">
      <dgm:prSet presAssocID="{6FF9F8E6-9539-47D1-9BB3-74A4061C409C}" presName="txShp" presStyleLbl="node1" presStyleIdx="0" presStyleCnt="2" custScaleX="120038">
        <dgm:presLayoutVars>
          <dgm:bulletEnabled val="1"/>
        </dgm:presLayoutVars>
      </dgm:prSet>
      <dgm:spPr/>
    </dgm:pt>
    <dgm:pt modelId="{CE5040EE-041E-4E66-ACA6-A9F70A7D4FC0}" type="pres">
      <dgm:prSet presAssocID="{F6777639-2274-4668-A50E-F90AE3B24C15}" presName="spacing" presStyleCnt="0"/>
      <dgm:spPr/>
    </dgm:pt>
    <dgm:pt modelId="{8BC870F6-2F2D-43CF-83D5-9D2649BBF6DC}" type="pres">
      <dgm:prSet presAssocID="{670280FF-CFD2-40F0-A5C9-5AD7C312F0F1}" presName="composite" presStyleCnt="0"/>
      <dgm:spPr/>
    </dgm:pt>
    <dgm:pt modelId="{0F0D511C-BFAF-465F-87A1-1639175AF705}" type="pres">
      <dgm:prSet presAssocID="{670280FF-CFD2-40F0-A5C9-5AD7C312F0F1}" presName="imgShp" presStyleLbl="fgImgPlace1" presStyleIdx="1" presStyleCnt="2" custScaleX="157886" custScaleY="138082" custLinFactNeighborX="-29352"/>
      <dgm:spPr>
        <a:xfrm>
          <a:off x="274514" y="2405662"/>
          <a:ext cx="2302988" cy="2014119"/>
        </a:xfrm>
        <a:prstGeom prst="ellipse">
          <a:avLst/>
        </a:prstGeom>
        <a:solidFill>
          <a:srgbClr val="4D1434">
            <a:tint val="50000"/>
            <a:hueOff val="0"/>
            <a:satOff val="0"/>
            <a:lumOff val="0"/>
            <a:alphaOff val="0"/>
          </a:srgbClr>
        </a:solidFill>
        <a:ln w="22225" cap="rnd" cmpd="sng" algn="ctr">
          <a:solidFill>
            <a:sysClr val="window" lastClr="FFFFFF">
              <a:hueOff val="0"/>
              <a:satOff val="0"/>
              <a:lumOff val="0"/>
              <a:alphaOff val="0"/>
            </a:sysClr>
          </a:solidFill>
          <a:prstDash val="solid"/>
        </a:ln>
        <a:effectLst/>
      </dgm:spPr>
    </dgm:pt>
    <dgm:pt modelId="{4C75D2ED-2CC6-438A-8F02-4F05C06DD8F3}" type="pres">
      <dgm:prSet presAssocID="{670280FF-CFD2-40F0-A5C9-5AD7C312F0F1}" presName="txShp" presStyleLbl="node1" presStyleIdx="1" presStyleCnt="2" custScaleX="120038">
        <dgm:presLayoutVars>
          <dgm:bulletEnabled val="1"/>
        </dgm:presLayoutVars>
      </dgm:prSet>
      <dgm:spPr/>
    </dgm:pt>
  </dgm:ptLst>
  <dgm:cxnLst>
    <dgm:cxn modelId="{25FD426F-1CD0-4155-8D92-B71BF2A39DA9}" type="presOf" srcId="{6FF9F8E6-9539-47D1-9BB3-74A4061C409C}" destId="{97C8CC49-D3C0-4CF8-8B00-4EF6F1899B0C}" srcOrd="0" destOrd="0" presId="urn:microsoft.com/office/officeart/2005/8/layout/vList3#3"/>
    <dgm:cxn modelId="{B748B871-3466-41CF-83A6-DF389AA28EA7}" srcId="{399B302B-62C4-40BD-B8C3-8DB63B6C074F}" destId="{6FF9F8E6-9539-47D1-9BB3-74A4061C409C}" srcOrd="0" destOrd="0" parTransId="{236359DD-037E-406E-B2B7-0B9250099A57}" sibTransId="{F6777639-2274-4668-A50E-F90AE3B24C15}"/>
    <dgm:cxn modelId="{E7F8DAB7-CB1C-46EF-BA5D-13D4F702256D}" srcId="{399B302B-62C4-40BD-B8C3-8DB63B6C074F}" destId="{670280FF-CFD2-40F0-A5C9-5AD7C312F0F1}" srcOrd="1" destOrd="0" parTransId="{9DD0BBC8-DC50-41ED-A0CC-2835CEE322A2}" sibTransId="{150B0FA4-DEC5-459D-AF35-8A353591CFA4}"/>
    <dgm:cxn modelId="{A5DE33CC-6B1F-4B53-A8DE-384DFEEB7EB3}" type="presOf" srcId="{670280FF-CFD2-40F0-A5C9-5AD7C312F0F1}" destId="{4C75D2ED-2CC6-438A-8F02-4F05C06DD8F3}" srcOrd="0" destOrd="0" presId="urn:microsoft.com/office/officeart/2005/8/layout/vList3#3"/>
    <dgm:cxn modelId="{B7B6B8CC-7022-4A9E-9341-FFF9EE2D3BD8}" type="presOf" srcId="{399B302B-62C4-40BD-B8C3-8DB63B6C074F}" destId="{82ACE639-1460-4E50-9049-97D3710C2AE9}" srcOrd="0" destOrd="0" presId="urn:microsoft.com/office/officeart/2005/8/layout/vList3#3"/>
    <dgm:cxn modelId="{0B93EA94-8831-44D7-AD7E-D3BBEB83E52A}" type="presParOf" srcId="{82ACE639-1460-4E50-9049-97D3710C2AE9}" destId="{2478139B-29FE-4A71-A107-2DB1648C591B}" srcOrd="0" destOrd="0" presId="urn:microsoft.com/office/officeart/2005/8/layout/vList3#3"/>
    <dgm:cxn modelId="{D4DC089F-3088-43A5-9D97-2944FF054352}" type="presParOf" srcId="{2478139B-29FE-4A71-A107-2DB1648C591B}" destId="{5B77AD7D-BCD5-4CC7-9BEA-349AC13C64CE}" srcOrd="0" destOrd="0" presId="urn:microsoft.com/office/officeart/2005/8/layout/vList3#3"/>
    <dgm:cxn modelId="{11C0C0DB-BFEA-4675-8F15-5A334917783C}" type="presParOf" srcId="{2478139B-29FE-4A71-A107-2DB1648C591B}" destId="{97C8CC49-D3C0-4CF8-8B00-4EF6F1899B0C}" srcOrd="1" destOrd="0" presId="urn:microsoft.com/office/officeart/2005/8/layout/vList3#3"/>
    <dgm:cxn modelId="{0CE1584A-95AC-4BCE-89B5-0B020A8ED61A}" type="presParOf" srcId="{82ACE639-1460-4E50-9049-97D3710C2AE9}" destId="{CE5040EE-041E-4E66-ACA6-A9F70A7D4FC0}" srcOrd="1" destOrd="0" presId="urn:microsoft.com/office/officeart/2005/8/layout/vList3#3"/>
    <dgm:cxn modelId="{FA3B3DA5-F3CF-44B0-B54B-9F8116F437AF}" type="presParOf" srcId="{82ACE639-1460-4E50-9049-97D3710C2AE9}" destId="{8BC870F6-2F2D-43CF-83D5-9D2649BBF6DC}" srcOrd="2" destOrd="0" presId="urn:microsoft.com/office/officeart/2005/8/layout/vList3#3"/>
    <dgm:cxn modelId="{EA8CFC1E-C66A-457C-A924-7245BAAC6583}" type="presParOf" srcId="{8BC870F6-2F2D-43CF-83D5-9D2649BBF6DC}" destId="{0F0D511C-BFAF-465F-87A1-1639175AF705}" srcOrd="0" destOrd="0" presId="urn:microsoft.com/office/officeart/2005/8/layout/vList3#3"/>
    <dgm:cxn modelId="{B45A9FA3-4F14-4441-BAC8-9876082CADF8}" type="presParOf" srcId="{8BC870F6-2F2D-43CF-83D5-9D2649BBF6DC}" destId="{4C75D2ED-2CC6-438A-8F02-4F05C06DD8F3}" srcOrd="1" destOrd="0" presId="urn:microsoft.com/office/officeart/2005/8/layout/vList3#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7BCC0-B2CE-448D-B9BD-3D2CFD7C46A7}">
      <dsp:nvSpPr>
        <dsp:cNvPr id="0" name=""/>
        <dsp:cNvSpPr/>
      </dsp:nvSpPr>
      <dsp:spPr>
        <a:xfrm>
          <a:off x="0" y="0"/>
          <a:ext cx="10153553" cy="703462"/>
        </a:xfrm>
        <a:prstGeom prst="roundRect">
          <a:avLst/>
        </a:prstGeom>
        <a:solidFill>
          <a:srgbClr val="4D1434">
            <a:lumMod val="10000"/>
            <a:lumOff val="90000"/>
          </a:srgbClr>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ar-DZ"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تعريف</a:t>
          </a:r>
          <a:endParaRPr lang="fr-CA"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34340"/>
        <a:ext cx="10084873" cy="634782"/>
      </dsp:txXfrm>
    </dsp:sp>
    <dsp:sp modelId="{0BAA21DB-973B-4AC6-B7A5-AC2CDEE00F09}">
      <dsp:nvSpPr>
        <dsp:cNvPr id="0" name=""/>
        <dsp:cNvSpPr/>
      </dsp:nvSpPr>
      <dsp:spPr>
        <a:xfrm>
          <a:off x="0" y="671557"/>
          <a:ext cx="10153553" cy="703462"/>
        </a:xfrm>
        <a:prstGeom prst="roundRect">
          <a:avLst/>
        </a:prstGeom>
        <a:solidFill>
          <a:sysClr val="window" lastClr="FFFFFF"/>
        </a:solidFill>
        <a:ln w="22225" cap="rnd" cmpd="sng" algn="ctr">
          <a:solidFill>
            <a:srgbClr val="4D1434">
              <a:lumMod val="10000"/>
              <a:lumOff val="9000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ar-DZ"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الكفاءة هي قدرة على الفعل...</a:t>
          </a:r>
          <a:endParaRPr lang="fr-CA"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705897"/>
        <a:ext cx="10084873" cy="634782"/>
      </dsp:txXfrm>
    </dsp:sp>
    <dsp:sp modelId="{0D7BF2C0-C31A-4CE9-9E1A-E3EB8619BC62}">
      <dsp:nvSpPr>
        <dsp:cNvPr id="0" name=""/>
        <dsp:cNvSpPr/>
      </dsp:nvSpPr>
      <dsp:spPr>
        <a:xfrm>
          <a:off x="0" y="1316064"/>
          <a:ext cx="10153553" cy="703462"/>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ar-DZ"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على النجاح...</a:t>
          </a:r>
          <a:endParaRPr lang="fr-CA"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1350404"/>
        <a:ext cx="10084873" cy="634782"/>
      </dsp:txXfrm>
    </dsp:sp>
    <dsp:sp modelId="{2E3B2631-1504-48BB-A6D5-7B0A0B039E8E}">
      <dsp:nvSpPr>
        <dsp:cNvPr id="0" name=""/>
        <dsp:cNvSpPr/>
      </dsp:nvSpPr>
      <dsp:spPr>
        <a:xfrm>
          <a:off x="0" y="1958530"/>
          <a:ext cx="10153553" cy="703462"/>
        </a:xfrm>
        <a:prstGeom prst="roundRect">
          <a:avLst/>
        </a:prstGeom>
        <a:solidFill>
          <a:sysClr val="window" lastClr="FFFFFF"/>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111250" rtl="0">
            <a:lnSpc>
              <a:spcPct val="90000"/>
            </a:lnSpc>
            <a:spcBef>
              <a:spcPct val="0"/>
            </a:spcBef>
            <a:spcAft>
              <a:spcPct val="35000"/>
            </a:spcAft>
            <a:buNone/>
          </a:pPr>
          <a:r>
            <a:rPr lang="ar-DZ"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وعلى التطور...</a:t>
          </a:r>
          <a:endParaRPr lang="fr-CA"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1992870"/>
        <a:ext cx="10084873" cy="634782"/>
      </dsp:txXfrm>
    </dsp:sp>
    <dsp:sp modelId="{127E5E1A-774C-424D-B073-AB549DC7FFB9}">
      <dsp:nvSpPr>
        <dsp:cNvPr id="0" name=""/>
        <dsp:cNvSpPr/>
      </dsp:nvSpPr>
      <dsp:spPr>
        <a:xfrm>
          <a:off x="0" y="2651154"/>
          <a:ext cx="10153553" cy="703462"/>
        </a:xfrm>
        <a:prstGeom prst="roundRect">
          <a:avLst/>
        </a:prstGeom>
        <a:solidFill>
          <a:srgbClr val="4D1434">
            <a:lumMod val="10000"/>
            <a:lumOff val="90000"/>
          </a:srgbClr>
        </a:solidFill>
        <a:ln w="22225" cap="rnd"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ar-DZ"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تستند إلى مجموعة منظمة من المعارف... </a:t>
          </a:r>
          <a:endParaRPr lang="fr-CA" sz="3200" b="0" i="1" u="none"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2685494"/>
        <a:ext cx="10084873" cy="634782"/>
      </dsp:txXfrm>
    </dsp:sp>
    <dsp:sp modelId="{DD367725-A989-437E-9552-2F5ECDCE357C}">
      <dsp:nvSpPr>
        <dsp:cNvPr id="0" name=""/>
        <dsp:cNvSpPr/>
      </dsp:nvSpPr>
      <dsp:spPr>
        <a:xfrm>
          <a:off x="0" y="3315780"/>
          <a:ext cx="10153553" cy="703462"/>
        </a:xfrm>
        <a:prstGeom prst="roundRect">
          <a:avLst/>
        </a:prstGeom>
        <a:solidFill>
          <a:sysClr val="window" lastClr="FFFFFF"/>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111250" rtl="0">
            <a:lnSpc>
              <a:spcPct val="90000"/>
            </a:lnSpc>
            <a:spcBef>
              <a:spcPct val="0"/>
            </a:spcBef>
            <a:spcAft>
              <a:spcPct val="35000"/>
            </a:spcAft>
            <a:buNone/>
          </a:pPr>
          <a:r>
            <a:rPr lang="ar-DZ" sz="3200" b="0" i="1" u="none"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وتمكن من إنجاز مهمة أو أنشطة عمل بشكل مناسب</a:t>
          </a:r>
          <a:r>
            <a:rPr lang="ar-DZ" sz="3200" b="0" i="1" u="none" kern="1200" dirty="0">
              <a:solidFill>
                <a:prstClr val="black"/>
              </a:solidFill>
              <a:effectLst>
                <a:outerShdw blurRad="38100" dist="38100" dir="2700000" algn="tl">
                  <a:srgbClr val="000000">
                    <a:alpha val="43137"/>
                  </a:srgbClr>
                </a:outerShdw>
              </a:effectLst>
              <a:latin typeface="Sakkal Majalla" pitchFamily="2" charset="-78"/>
              <a:ea typeface="+mn-ea"/>
              <a:cs typeface="Sakkal Majalla" pitchFamily="2" charset="-78"/>
            </a:rPr>
            <a:t>.</a:t>
          </a:r>
          <a:endParaRPr lang="fr-CA" sz="3200" b="0" i="1" u="none" kern="1200" dirty="0">
            <a:solidFill>
              <a:prstClr val="black"/>
            </a:solidFill>
            <a:effectLst>
              <a:outerShdw blurRad="38100" dist="38100" dir="2700000" algn="tl">
                <a:srgbClr val="000000">
                  <a:alpha val="43137"/>
                </a:srgbClr>
              </a:outerShdw>
            </a:effectLst>
            <a:latin typeface="Sakkal Majalla" pitchFamily="2" charset="-78"/>
            <a:ea typeface="+mn-ea"/>
            <a:cs typeface="Sakkal Majalla" pitchFamily="2" charset="-78"/>
          </a:endParaRPr>
        </a:p>
      </dsp:txBody>
      <dsp:txXfrm>
        <a:off x="34340" y="3350120"/>
        <a:ext cx="10084873" cy="634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8CC49-D3C0-4CF8-8B00-4EF6F1899B0C}">
      <dsp:nvSpPr>
        <dsp:cNvPr id="0" name=""/>
        <dsp:cNvSpPr/>
      </dsp:nvSpPr>
      <dsp:spPr>
        <a:xfrm rot="10800000">
          <a:off x="1151501" y="256768"/>
          <a:ext cx="7604975" cy="1458639"/>
        </a:xfrm>
        <a:prstGeom prst="homePlate">
          <a:avLst/>
        </a:prstGeom>
        <a:solidFill>
          <a:srgbClr val="4D1434">
            <a:lumMod val="20000"/>
            <a:lumOff val="80000"/>
          </a:srgbClr>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3220" tIns="91440" rIns="170688" bIns="91440" numCol="1" spcCol="1270" anchor="ctr" anchorCtr="0">
          <a:noAutofit/>
        </a:bodyPr>
        <a:lstStyle/>
        <a:p>
          <a:pPr marL="0" lvl="0" indent="0" algn="r" defTabSz="1066800" rtl="0">
            <a:lnSpc>
              <a:spcPct val="100000"/>
            </a:lnSpc>
            <a:spcBef>
              <a:spcPct val="0"/>
            </a:spcBef>
            <a:spcAft>
              <a:spcPct val="35000"/>
            </a:spcAft>
            <a:buNone/>
          </a:pPr>
          <a:r>
            <a:rPr lang="fr-FR" sz="2400" kern="1200" dirty="0">
              <a:solidFill>
                <a:sysClr val="windowText" lastClr="000000"/>
              </a:solidFill>
              <a:latin typeface="Gill Sans MT"/>
              <a:ea typeface="+mn-ea"/>
              <a:cs typeface="+mn-cs"/>
            </a:rPr>
            <a:t>        </a:t>
          </a:r>
          <a:r>
            <a:rPr lang="ar-DZ" sz="3200"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ممثلـــــــــــــــــــــــــون عن ســـــــــــــــوق العـــــــــــــــــــــــــمل </a:t>
          </a:r>
          <a:endParaRPr lang="fr-FR" sz="3200"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endParaRPr>
        </a:p>
        <a:p>
          <a:pPr marL="0" lvl="0" indent="0" algn="l" defTabSz="1066800" rtl="0">
            <a:lnSpc>
              <a:spcPct val="100000"/>
            </a:lnSpc>
            <a:spcBef>
              <a:spcPct val="0"/>
            </a:spcBef>
            <a:spcAft>
              <a:spcPct val="35000"/>
            </a:spcAft>
            <a:buNone/>
          </a:pPr>
          <a:r>
            <a:rPr lang="fr-FR"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r>
            <a:rPr lang="ar-DZ" sz="3200"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الملائمة مع الواقع المهني</a:t>
          </a:r>
          <a:r>
            <a:rPr lang="fr-FR"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a:t>
          </a:r>
          <a:endParaRPr lang="fr-CA"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endParaRPr>
        </a:p>
      </dsp:txBody>
      <dsp:txXfrm rot="10800000">
        <a:off x="1516161" y="256768"/>
        <a:ext cx="7240315" cy="1458639"/>
      </dsp:txXfrm>
    </dsp:sp>
    <dsp:sp modelId="{5B77AD7D-BCD5-4CC7-9BEA-349AC13C64CE}">
      <dsp:nvSpPr>
        <dsp:cNvPr id="0" name=""/>
        <dsp:cNvSpPr/>
      </dsp:nvSpPr>
      <dsp:spPr>
        <a:xfrm>
          <a:off x="219403" y="1929"/>
          <a:ext cx="2031404" cy="1968317"/>
        </a:xfrm>
        <a:prstGeom prst="ellipse">
          <a:avLst/>
        </a:prstGeom>
        <a:solidFill>
          <a:srgbClr val="4D1434">
            <a:tint val="50000"/>
            <a:hueOff val="0"/>
            <a:satOff val="0"/>
            <a:lumOff val="0"/>
            <a:alphaOff val="0"/>
          </a:srgbClr>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sp>
    <dsp:sp modelId="{4C75D2ED-2CC6-438A-8F02-4F05C06DD8F3}">
      <dsp:nvSpPr>
        <dsp:cNvPr id="0" name=""/>
        <dsp:cNvSpPr/>
      </dsp:nvSpPr>
      <dsp:spPr>
        <a:xfrm rot="10800000">
          <a:off x="1219397" y="2683402"/>
          <a:ext cx="7604975" cy="1458639"/>
        </a:xfrm>
        <a:prstGeom prst="homePlate">
          <a:avLst/>
        </a:prstGeom>
        <a:solidFill>
          <a:srgbClr val="4D1434">
            <a:lumMod val="20000"/>
            <a:lumOff val="80000"/>
          </a:srgbClr>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3220" tIns="91440" rIns="170688" bIns="91440" numCol="1" spcCol="1270" anchor="ctr" anchorCtr="0">
          <a:noAutofit/>
        </a:bodyPr>
        <a:lstStyle/>
        <a:p>
          <a:pPr marL="0" lvl="0" indent="0" algn="r" defTabSz="1066800" rtl="0">
            <a:lnSpc>
              <a:spcPct val="100000"/>
            </a:lnSpc>
            <a:spcBef>
              <a:spcPct val="0"/>
            </a:spcBef>
            <a:spcAft>
              <a:spcPct val="35000"/>
            </a:spcAft>
            <a:buNone/>
          </a:pPr>
          <a:r>
            <a:rPr lang="fr-FR" sz="2400" kern="1200" dirty="0">
              <a:solidFill>
                <a:sysClr val="windowText" lastClr="000000"/>
              </a:solidFill>
              <a:latin typeface="Gill Sans MT"/>
              <a:ea typeface="+mn-ea"/>
              <a:cs typeface="+mn-cs"/>
            </a:rPr>
            <a:t>            </a:t>
          </a:r>
          <a:r>
            <a:rPr lang="ar-DZ" sz="3200"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ممثلـــــــــــــــــــــــــون عن قطاع التكوين المهني</a:t>
          </a:r>
          <a:br>
            <a:rPr lang="fr-FR"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br>
          <a:r>
            <a:rPr lang="fr-FR"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r>
            <a:rPr lang="ar-DZ" sz="3200" kern="1200" dirty="0">
              <a:solidFill>
                <a:sysClr val="windowText" lastClr="000000"/>
              </a:solidFill>
              <a:effectLst>
                <a:outerShdw blurRad="38100" dist="38100" dir="2700000" algn="tl">
                  <a:srgbClr val="000000">
                    <a:alpha val="43137"/>
                  </a:srgbClr>
                </a:outerShdw>
              </a:effectLst>
              <a:latin typeface="Sakkal Majalla" pitchFamily="2" charset="-78"/>
              <a:ea typeface="+mn-ea"/>
              <a:cs typeface="Sakkal Majalla" pitchFamily="2" charset="-78"/>
            </a:rPr>
            <a:t>الانسجام وقابلية التنفيذ</a:t>
          </a:r>
          <a:r>
            <a:rPr lang="fr-FR"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a:t>
          </a:r>
          <a:r>
            <a:rPr lang="ar-DZ"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rPr>
            <a:t>                           </a:t>
          </a:r>
          <a:endParaRPr lang="fr-CA" sz="2400" kern="1200" dirty="0">
            <a:solidFill>
              <a:sysClr val="windowText" lastClr="000000"/>
            </a:solidFill>
            <a:effectLst>
              <a:outerShdw blurRad="38100" dist="38100" dir="2700000" algn="tl">
                <a:srgbClr val="000000">
                  <a:alpha val="43137"/>
                </a:srgbClr>
              </a:outerShdw>
            </a:effectLst>
            <a:latin typeface="Trebuchet MS" panose="020B0603020202020204" pitchFamily="34" charset="0"/>
            <a:ea typeface="+mn-ea"/>
            <a:cs typeface="+mn-cs"/>
          </a:endParaRPr>
        </a:p>
      </dsp:txBody>
      <dsp:txXfrm rot="10800000">
        <a:off x="1584057" y="2683402"/>
        <a:ext cx="7240315" cy="1458639"/>
      </dsp:txXfrm>
    </dsp:sp>
    <dsp:sp modelId="{0F0D511C-BFAF-465F-87A1-1639175AF705}">
      <dsp:nvSpPr>
        <dsp:cNvPr id="0" name=""/>
        <dsp:cNvSpPr/>
      </dsp:nvSpPr>
      <dsp:spPr>
        <a:xfrm>
          <a:off x="274514" y="2405662"/>
          <a:ext cx="2302988" cy="2014119"/>
        </a:xfrm>
        <a:prstGeom prst="ellipse">
          <a:avLst/>
        </a:prstGeom>
        <a:solidFill>
          <a:srgbClr val="4D1434">
            <a:tint val="50000"/>
            <a:hueOff val="0"/>
            <a:satOff val="0"/>
            <a:lumOff val="0"/>
            <a:alphaOff val="0"/>
          </a:srgbClr>
        </a:solidFill>
        <a:ln w="22225" cap="rnd"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0ADF75-29CB-45F6-A2A0-5BB7CC7BB230}" type="datetimeFigureOut">
              <a:rPr lang="fr-FR" smtClean="0"/>
              <a:pPr/>
              <a:t>09/09/2025</a:t>
            </a:fld>
            <a:endParaRPr lang="fr-FR"/>
          </a:p>
        </p:txBody>
      </p:sp>
      <p:sp>
        <p:nvSpPr>
          <p:cNvPr id="4" name="عنصر نائب لصورة الشريحة 3"/>
          <p:cNvSpPr>
            <a:spLocks noGrp="1" noRot="1" noChangeAspect="1"/>
          </p:cNvSpPr>
          <p:nvPr>
            <p:ph type="sldImg" idx="2"/>
          </p:nvPr>
        </p:nvSpPr>
        <p:spPr>
          <a:xfrm>
            <a:off x="835025" y="685800"/>
            <a:ext cx="518795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fr-FR"/>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563B19-8ED8-4E79-87A5-ED5AC86E954D}"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899279" y="2460840"/>
            <a:ext cx="10191830" cy="1698015"/>
          </a:xfrm>
        </p:spPr>
        <p:txBody>
          <a:bodyPr/>
          <a:lstStyle/>
          <a:p>
            <a:r>
              <a:rPr lang="fr-FR"/>
              <a:t>Cliquez pour modifier le style du titre</a:t>
            </a:r>
          </a:p>
        </p:txBody>
      </p:sp>
      <p:sp>
        <p:nvSpPr>
          <p:cNvPr id="3" name="Sous-titre 2"/>
          <p:cNvSpPr>
            <a:spLocks noGrp="1"/>
          </p:cNvSpPr>
          <p:nvPr>
            <p:ph type="subTitle" idx="1"/>
          </p:nvPr>
        </p:nvSpPr>
        <p:spPr>
          <a:xfrm>
            <a:off x="1798558" y="4488921"/>
            <a:ext cx="8393272" cy="202441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693032" y="317234"/>
            <a:ext cx="2697837" cy="6759053"/>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599519" y="317234"/>
            <a:ext cx="7893672" cy="6759053"/>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47158" y="5090379"/>
            <a:ext cx="10191830" cy="1573323"/>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947158" y="3357523"/>
            <a:ext cx="10191830" cy="173285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599520" y="1848381"/>
            <a:ext cx="5295755" cy="52279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095115" y="1848381"/>
            <a:ext cx="5295755" cy="52279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599520" y="1773198"/>
            <a:ext cx="5297837" cy="73898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599520" y="2512182"/>
            <a:ext cx="5297837" cy="45641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090951" y="1773198"/>
            <a:ext cx="5299918" cy="73898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090951" y="2512182"/>
            <a:ext cx="5299918" cy="45641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9521" y="315398"/>
            <a:ext cx="3944755" cy="1342275"/>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4687909" y="315400"/>
            <a:ext cx="6702960" cy="67608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599521" y="1657675"/>
            <a:ext cx="3944755" cy="54186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50201" y="5545137"/>
            <a:ext cx="7194233" cy="654635"/>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350201" y="707812"/>
            <a:ext cx="7194233" cy="4752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2350201" y="6199772"/>
            <a:ext cx="7194233" cy="9296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CDF6A53-DA00-40B8-985A-B8B8F9A72FB1}" type="datetimeFigureOut">
              <a:rPr lang="fr-FR" smtClean="0"/>
              <a:pPr/>
              <a:t>09/09/2025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E47B5D4-D3BE-4B2B-87C2-AEFE7D14BAAE}"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599520" y="317232"/>
            <a:ext cx="10791349" cy="1320271"/>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599520" y="1848381"/>
            <a:ext cx="10791349" cy="522790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599521" y="7342175"/>
            <a:ext cx="2797757" cy="421753"/>
          </a:xfrm>
          <a:prstGeom prst="rect">
            <a:avLst/>
          </a:prstGeom>
        </p:spPr>
        <p:txBody>
          <a:bodyPr vert="horz" lIns="91440" tIns="45720" rIns="91440" bIns="45720" rtlCol="0" anchor="ctr"/>
          <a:lstStyle>
            <a:lvl1pPr algn="l">
              <a:defRPr sz="1200">
                <a:solidFill>
                  <a:schemeClr val="tx1">
                    <a:tint val="75000"/>
                  </a:schemeClr>
                </a:solidFill>
              </a:defRPr>
            </a:lvl1pPr>
          </a:lstStyle>
          <a:p>
            <a:fld id="{5CDF6A53-DA00-40B8-985A-B8B8F9A72FB1}" type="datetimeFigureOut">
              <a:rPr lang="fr-FR" smtClean="0"/>
              <a:pPr/>
              <a:t>09/09/2025</a:t>
            </a:fld>
            <a:endParaRPr lang="fr-FR"/>
          </a:p>
        </p:txBody>
      </p:sp>
      <p:sp>
        <p:nvSpPr>
          <p:cNvPr id="5" name="Espace réservé du pied de page 4"/>
          <p:cNvSpPr>
            <a:spLocks noGrp="1"/>
          </p:cNvSpPr>
          <p:nvPr>
            <p:ph type="ftr" sz="quarter" idx="3"/>
          </p:nvPr>
        </p:nvSpPr>
        <p:spPr>
          <a:xfrm>
            <a:off x="4096716" y="7342175"/>
            <a:ext cx="3796956" cy="42175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593113" y="7342175"/>
            <a:ext cx="2797757" cy="421753"/>
          </a:xfrm>
          <a:prstGeom prst="rect">
            <a:avLst/>
          </a:prstGeom>
        </p:spPr>
        <p:txBody>
          <a:bodyPr vert="horz" lIns="91440" tIns="45720" rIns="91440" bIns="45720" rtlCol="0" anchor="ctr"/>
          <a:lstStyle>
            <a:lvl1pPr algn="r">
              <a:defRPr sz="1200">
                <a:solidFill>
                  <a:schemeClr val="tx1">
                    <a:tint val="75000"/>
                  </a:schemeClr>
                </a:solidFill>
              </a:defRPr>
            </a:lvl1pPr>
          </a:lstStyle>
          <a:p>
            <a:fld id="{7E47B5D4-D3BE-4B2B-87C2-AEFE7D14BAAE}"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ES%20DONNEES%20GENERALES%20SUR%20LE%20METIER.docx" TargetMode="Externa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CANEVAS%20RMC.docx" TargetMode="Externa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jpeg"/><Relationship Id="rId7" Type="http://schemas.openxmlformats.org/officeDocument/2006/relationships/diagramQuickStyle" Target="../diagrams/quickStyle1.xm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6.pn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F/Cat&#233;gories%20de%20comp&#233;tences%20et%20BGFP.docx" TargetMode="Externa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F/Exemple%20%20But%20de%20Programme.docx" TargetMode="Externa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F/La%20liste%20des%20comp&#233;tences%20et%20leur%20s&#233;quence%20d&#8217;acquisition.docx" TargetMode="Externa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F/La%20table%20de%20correspondance.docx" TargetMode="Externa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LIENS.%20PF/Matrice%20des%20comp&#233;tences.docx" TargetMode="External"/><Relationship Id="rId5" Type="http://schemas.openxmlformats.org/officeDocument/2006/relationships/hyperlink" Target="LIENS.%20PF/Composantes%20de%20la%20Matrice%20de%20Comp&#233;tence.docx" TargetMode="Externa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F/Canevas%20de%20pr&#233;sentation%20d&#8217;un%20projet%20de%20formation.docx"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2.jpeg"/><Relationship Id="rId7" Type="http://schemas.openxmlformats.org/officeDocument/2006/relationships/diagramLayout" Target="../diagrams/layout2.xml"/><Relationship Id="rId12"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diagramData" Target="../diagrams/data2.xml"/><Relationship Id="rId11" Type="http://schemas.openxmlformats.org/officeDocument/2006/relationships/image" Target="../media/image9.gif"/><Relationship Id="rId5" Type="http://schemas.openxmlformats.org/officeDocument/2006/relationships/image" Target="../media/image6.png"/><Relationship Id="rId10" Type="http://schemas.microsoft.com/office/2007/relationships/diagramDrawing" Target="../diagrams/drawing2.xml"/><Relationship Id="rId4" Type="http://schemas.openxmlformats.org/officeDocument/2006/relationships/image" Target="../media/image5.jpeg"/><Relationship Id="rId9" Type="http://schemas.openxmlformats.org/officeDocument/2006/relationships/diagramColors" Target="../diagrams/colors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Premi&#232;re%20Partie%20du%20PE%20Vue%20d'ensemble.docx" TargetMode="Externa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Logigramme%20de%20Comp&#233;tences.docx" TargetMode="Externa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Logigramme%20de%20Comp&#233;tences.docx"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Logigramme%20de%20Comp&#233;tences.docx" TargetMode="Externa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OBJECTIF%20OPERATIONNEL%20.%20(OC).docx" TargetMode="Externa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LIENS%20PE/OBJECTIF%20OPERATIONNEL.%20(OS).docx" TargetMode="Externa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APC.%20SUGGESTIONS%20PEDAGOGIQUES%20arabe.pptx"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Pr&#233;sentation%20Du%20projet.pdf" TargetMode="Externa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EXPLOITATION%20DU%20RES%20ET%20IDENTIFICATION%20DU%20ROPM%20arabe.pptx" TargetMode="External"/><Relationship Id="rId5" Type="http://schemas.openxmlformats.org/officeDocument/2006/relationships/hyperlink" Target="EXPLOITATION%20DU%20RES%20ET%20IDENTIFICATION%20DU%20ROPM.pptx" TargetMode="External"/><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Analyse%20comparative.docx"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1658" y="2985586"/>
            <a:ext cx="9659769" cy="23288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ar-DZ" altLang="zh-CN" b="1" dirty="0">
              <a:solidFill>
                <a:srgbClr val="0070C0"/>
              </a:solidFill>
              <a:latin typeface="Calibri" pitchFamily="34" charset="0"/>
              <a:ea typeface="SimSun" pitchFamily="2" charset="-122"/>
            </a:endParaRPr>
          </a:p>
        </p:txBody>
      </p:sp>
      <p:sp>
        <p:nvSpPr>
          <p:cNvPr id="3" name="Pentagone 2"/>
          <p:cNvSpPr/>
          <p:nvPr/>
        </p:nvSpPr>
        <p:spPr>
          <a:xfrm rot="10800000">
            <a:off x="3976421" y="2977900"/>
            <a:ext cx="6515610" cy="232881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altLang="zh-CN" sz="2600" b="1" i="1" dirty="0">
                <a:solidFill>
                  <a:srgbClr val="FDEADA"/>
                </a:solidFill>
                <a:effectLst>
                  <a:outerShdw blurRad="38100" dist="38100" dir="2700000" algn="tl">
                    <a:srgbClr val="000000"/>
                  </a:outerShdw>
                </a:effectLst>
                <a:latin typeface="Calibri" pitchFamily="34" charset="0"/>
                <a:ea typeface="SimSun" pitchFamily="2" charset="-122"/>
              </a:rPr>
              <a:t> </a:t>
            </a:r>
            <a:endParaRPr lang="fr-FR" altLang="zh-CN" sz="2600" b="1" i="1" dirty="0">
              <a:solidFill>
                <a:srgbClr val="FDEADA"/>
              </a:solidFill>
              <a:latin typeface="Calibri" pitchFamily="34" charset="0"/>
              <a:ea typeface="SimSun" pitchFamily="2" charset="-122"/>
            </a:endParaRPr>
          </a:p>
        </p:txBody>
      </p:sp>
      <p:pic>
        <p:nvPicPr>
          <p:cNvPr id="4" name="Image 3"/>
          <p:cNvPicPr>
            <a:picLocks noChangeAspect="1"/>
          </p:cNvPicPr>
          <p:nvPr/>
        </p:nvPicPr>
        <p:blipFill>
          <a:blip r:embed="rId2" cstate="print"/>
          <a:stretch>
            <a:fillRect/>
          </a:stretch>
        </p:blipFill>
        <p:spPr>
          <a:xfrm>
            <a:off x="396956" y="199515"/>
            <a:ext cx="2738267" cy="2251295"/>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409173" y="5500922"/>
            <a:ext cx="3399228" cy="2112009"/>
          </a:xfrm>
          <a:prstGeom prst="ellipse">
            <a:avLst/>
          </a:prstGeom>
          <a:ln>
            <a:noFill/>
          </a:ln>
          <a:effectLst>
            <a:softEdge rad="112500"/>
          </a:effectLst>
        </p:spPr>
      </p:pic>
      <p:pic>
        <p:nvPicPr>
          <p:cNvPr id="6" name="Image 5"/>
          <p:cNvPicPr>
            <a:picLocks noChangeAspect="1"/>
          </p:cNvPicPr>
          <p:nvPr/>
        </p:nvPicPr>
        <p:blipFill>
          <a:blip r:embed="rId4" cstate="print"/>
          <a:stretch>
            <a:fillRect/>
          </a:stretch>
        </p:blipFill>
        <p:spPr>
          <a:xfrm>
            <a:off x="7410010" y="5151803"/>
            <a:ext cx="3122081" cy="2663828"/>
          </a:xfrm>
          <a:prstGeom prst="ellipse">
            <a:avLst/>
          </a:prstGeom>
          <a:ln>
            <a:noFill/>
          </a:ln>
          <a:effectLst>
            <a:softEdge rad="112500"/>
          </a:effectLst>
        </p:spPr>
      </p:pic>
      <p:sp>
        <p:nvSpPr>
          <p:cNvPr id="7" name="ZoneTexte 14"/>
          <p:cNvSpPr txBox="1">
            <a:spLocks noChangeArrowheads="1"/>
          </p:cNvSpPr>
          <p:nvPr/>
        </p:nvSpPr>
        <p:spPr bwMode="auto">
          <a:xfrm>
            <a:off x="3335930" y="218212"/>
            <a:ext cx="4344435" cy="923330"/>
          </a:xfrm>
          <a:prstGeom prst="rect">
            <a:avLst/>
          </a:prstGeom>
          <a:noFill/>
          <a:ln w="9525">
            <a:noFill/>
            <a:miter lim="800000"/>
            <a:headEnd/>
            <a:tailEnd/>
          </a:ln>
        </p:spPr>
        <p:txBody>
          <a:bodyPr>
            <a:spAutoFit/>
          </a:bodyPr>
          <a:lstStyle/>
          <a:p>
            <a:pPr algn="ctr"/>
            <a:r>
              <a:rPr lang="ar-DZ" altLang="zh-CN" dirty="0">
                <a:ea typeface="SimSun" pitchFamily="2" charset="-122"/>
              </a:rPr>
              <a:t>وزارة التكوين والتعليم المهنيين</a:t>
            </a:r>
          </a:p>
          <a:p>
            <a:pPr algn="ctr"/>
            <a:endParaRPr lang="fr-FR" altLang="zh-CN" b="1" dirty="0">
              <a:ea typeface="SimSun" pitchFamily="2" charset="-122"/>
            </a:endParaRPr>
          </a:p>
          <a:p>
            <a:pPr algn="ctr"/>
            <a:r>
              <a:rPr lang="ar-DZ" altLang="zh-CN" b="1" dirty="0">
                <a:ea typeface="SimSun" pitchFamily="2" charset="-122"/>
              </a:rPr>
              <a:t>شبكة الهندسة البيداغوجية </a:t>
            </a:r>
            <a:r>
              <a:rPr lang="ar-DZ" altLang="zh-CN" b="1" dirty="0" err="1">
                <a:ea typeface="SimSun" pitchFamily="2" charset="-122"/>
              </a:rPr>
              <a:t>و</a:t>
            </a:r>
            <a:r>
              <a:rPr lang="ar-DZ" altLang="zh-CN" b="1" dirty="0">
                <a:ea typeface="SimSun" pitchFamily="2" charset="-122"/>
              </a:rPr>
              <a:t> المفتشية العامة</a:t>
            </a:r>
            <a:endParaRPr lang="fr-FR" altLang="zh-CN" b="1" dirty="0">
              <a:ea typeface="SimSun" pitchFamily="2" charset="-122"/>
            </a:endParaRPr>
          </a:p>
        </p:txBody>
      </p:sp>
      <p:sp>
        <p:nvSpPr>
          <p:cNvPr id="8" name="ZoneTexte 15"/>
          <p:cNvSpPr txBox="1">
            <a:spLocks noChangeArrowheads="1"/>
          </p:cNvSpPr>
          <p:nvPr/>
        </p:nvSpPr>
        <p:spPr bwMode="auto">
          <a:xfrm>
            <a:off x="3525361" y="5911879"/>
            <a:ext cx="4059246" cy="969496"/>
          </a:xfrm>
          <a:prstGeom prst="rect">
            <a:avLst/>
          </a:prstGeom>
          <a:noFill/>
          <a:ln w="9525">
            <a:noFill/>
            <a:miter lim="800000"/>
            <a:headEnd/>
            <a:tailEnd/>
          </a:ln>
        </p:spPr>
        <p:txBody>
          <a:bodyPr>
            <a:spAutoFit/>
          </a:bodyPr>
          <a:lstStyle/>
          <a:p>
            <a:pPr algn="ctr"/>
            <a:r>
              <a:rPr lang="ar-DZ" altLang="zh-CN" sz="2500" b="1" dirty="0">
                <a:latin typeface="+mj-lt"/>
                <a:ea typeface="SimSun" pitchFamily="2" charset="-122"/>
              </a:rPr>
              <a:t>من </a:t>
            </a:r>
            <a:r>
              <a:rPr lang="ar-DZ" altLang="zh-CN" sz="2500" b="1">
                <a:latin typeface="+mj-lt"/>
                <a:ea typeface="SimSun" pitchFamily="2" charset="-122"/>
              </a:rPr>
              <a:t>تنشيط السادة</a:t>
            </a:r>
            <a:endParaRPr lang="fr-FR" altLang="zh-CN" sz="2500" b="1" dirty="0">
              <a:latin typeface="+mj-lt"/>
              <a:ea typeface="SimSun" pitchFamily="2" charset="-122"/>
            </a:endParaRPr>
          </a:p>
          <a:p>
            <a:pPr algn="ctr"/>
            <a:r>
              <a:rPr lang="ar-DZ" altLang="zh-CN" sz="1600" dirty="0">
                <a:ea typeface="SimSun" pitchFamily="2" charset="-122"/>
              </a:rPr>
              <a:t>مفتش التكوين والتعليم المهنيين</a:t>
            </a:r>
            <a:endParaRPr lang="fr-FR" altLang="zh-CN" sz="1600" dirty="0">
              <a:ea typeface="SimSun" pitchFamily="2" charset="-122"/>
            </a:endParaRPr>
          </a:p>
          <a:p>
            <a:pPr algn="ctr"/>
            <a:endParaRPr lang="fr-FR" altLang="zh-CN" sz="1600" dirty="0">
              <a:ea typeface="SimSun" pitchFamily="2" charset="-122"/>
            </a:endParaRPr>
          </a:p>
        </p:txBody>
      </p:sp>
      <p:pic>
        <p:nvPicPr>
          <p:cNvPr id="9" name="Image 8"/>
          <p:cNvPicPr>
            <a:picLocks noChangeAspect="1"/>
          </p:cNvPicPr>
          <p:nvPr/>
        </p:nvPicPr>
        <p:blipFill>
          <a:blip r:embed="rId5" cstate="print"/>
          <a:stretch>
            <a:fillRect/>
          </a:stretch>
        </p:blipFill>
        <p:spPr>
          <a:xfrm>
            <a:off x="7680719" y="1"/>
            <a:ext cx="3021536" cy="2517758"/>
          </a:xfrm>
          <a:prstGeom prst="ellipse">
            <a:avLst/>
          </a:prstGeom>
          <a:ln>
            <a:noFill/>
          </a:ln>
          <a:effectLst>
            <a:softEdge rad="112500"/>
          </a:effectLst>
        </p:spPr>
      </p:pic>
      <p:sp>
        <p:nvSpPr>
          <p:cNvPr id="10" name="ZoneTexte 9"/>
          <p:cNvSpPr txBox="1"/>
          <p:nvPr/>
        </p:nvSpPr>
        <p:spPr>
          <a:xfrm>
            <a:off x="1768449" y="1732842"/>
            <a:ext cx="7681396" cy="584775"/>
          </a:xfrm>
          <a:prstGeom prst="rect">
            <a:avLst/>
          </a:prstGeom>
          <a:noFill/>
        </p:spPr>
        <p:txBody>
          <a:bodyPr wrap="square">
            <a:spAutoFit/>
          </a:bodyPr>
          <a:lstStyle/>
          <a:p>
            <a:pPr algn="ctr"/>
            <a:r>
              <a:rPr lang="ar-DZ" sz="3200" b="1" noProof="1">
                <a:solidFill>
                  <a:srgbClr val="0070C0"/>
                </a:solidFill>
                <a:effectLst>
                  <a:outerShdw blurRad="38100" dist="38100" dir="2700000" algn="tl">
                    <a:srgbClr val="000000">
                      <a:alpha val="43137"/>
                    </a:srgbClr>
                  </a:outerShdw>
                </a:effectLst>
                <a:latin typeface="Bradley Hand ITC" panose="03070402050302030203" pitchFamily="66" charset="0"/>
              </a:rPr>
              <a:t>دورة تكوينية</a:t>
            </a:r>
            <a:endParaRPr lang="fr-FR" sz="2400" b="1" noProof="1">
              <a:solidFill>
                <a:srgbClr val="0070C0"/>
              </a:solidFill>
              <a:effectLst>
                <a:outerShdw blurRad="38100" dist="38100" dir="2700000" algn="tl">
                  <a:srgbClr val="000000">
                    <a:alpha val="43137"/>
                  </a:srgbClr>
                </a:outerShdw>
              </a:effectLst>
              <a:latin typeface="Bradley Hand ITC" panose="03070402050302030203" pitchFamily="66" charset="0"/>
            </a:endParaRPr>
          </a:p>
        </p:txBody>
      </p:sp>
      <p:sp>
        <p:nvSpPr>
          <p:cNvPr id="11" name="ZoneTexte 10"/>
          <p:cNvSpPr txBox="1"/>
          <p:nvPr/>
        </p:nvSpPr>
        <p:spPr>
          <a:xfrm>
            <a:off x="4677743" y="3068179"/>
            <a:ext cx="5901560" cy="1754326"/>
          </a:xfrm>
          <a:prstGeom prst="rect">
            <a:avLst/>
          </a:prstGeom>
          <a:noFill/>
        </p:spPr>
        <p:txBody>
          <a:bodyPr wrap="square" rtlCol="0">
            <a:spAutoFit/>
          </a:bodyPr>
          <a:lstStyle/>
          <a:p>
            <a:pPr algn="ctr" rtl="1"/>
            <a:r>
              <a:rPr lang="ar-DZ" sz="3600" b="1" dirty="0">
                <a:ln w="1905"/>
                <a:solidFill>
                  <a:schemeClr val="bg1"/>
                </a:solidFill>
                <a:effectLst>
                  <a:innerShdw blurRad="69850" dist="43180" dir="5400000">
                    <a:srgbClr val="000000">
                      <a:alpha val="65000"/>
                    </a:srgbClr>
                  </a:innerShdw>
                </a:effectLst>
                <a:latin typeface="Andalus" pitchFamily="18" charset="-78"/>
              </a:rPr>
              <a:t>استــــغلال البــــرامج المصممــــــة وفق المقاربة بالكفاءات</a:t>
            </a:r>
            <a:r>
              <a:rPr lang="fr-FR" sz="3600" b="1" dirty="0">
                <a:ln w="1905"/>
                <a:solidFill>
                  <a:schemeClr val="bg1"/>
                </a:solidFill>
                <a:effectLst>
                  <a:innerShdw blurRad="69850" dist="43180" dir="5400000">
                    <a:srgbClr val="000000">
                      <a:alpha val="65000"/>
                    </a:srgbClr>
                  </a:innerShdw>
                </a:effectLst>
                <a:latin typeface="Andalus" pitchFamily="18" charset="-78"/>
              </a:rPr>
              <a:t> </a:t>
            </a:r>
            <a:r>
              <a:rPr lang="ar-DZ" sz="3600" b="1" dirty="0">
                <a:ln w="1905"/>
                <a:solidFill>
                  <a:schemeClr val="bg1"/>
                </a:solidFill>
                <a:effectLst>
                  <a:innerShdw blurRad="69850" dist="43180" dir="5400000">
                    <a:srgbClr val="000000">
                      <a:alpha val="65000"/>
                    </a:srgbClr>
                  </a:innerShdw>
                </a:effectLst>
                <a:latin typeface="Andalus" pitchFamily="18" charset="-78"/>
              </a:rPr>
              <a:t>النسخة</a:t>
            </a:r>
            <a:r>
              <a:rPr lang="fr-FR" sz="3600" b="1" dirty="0">
                <a:ln w="1905"/>
                <a:solidFill>
                  <a:schemeClr val="bg1"/>
                </a:solidFill>
                <a:effectLst>
                  <a:innerShdw blurRad="69850" dist="43180" dir="5400000">
                    <a:srgbClr val="000000">
                      <a:alpha val="65000"/>
                    </a:srgbClr>
                  </a:innerShdw>
                </a:effectLst>
                <a:latin typeface="Andalus" pitchFamily="18" charset="-78"/>
              </a:rPr>
              <a:t> </a:t>
            </a:r>
            <a:r>
              <a:rPr lang="ar-DZ" sz="3600" b="1" dirty="0" err="1">
                <a:ln w="1905"/>
                <a:solidFill>
                  <a:schemeClr val="bg1"/>
                </a:solidFill>
                <a:effectLst>
                  <a:innerShdw blurRad="69850" dist="43180" dir="5400000">
                    <a:srgbClr val="000000">
                      <a:alpha val="65000"/>
                    </a:srgbClr>
                  </a:innerShdw>
                </a:effectLst>
                <a:latin typeface="Andalus" pitchFamily="18" charset="-78"/>
              </a:rPr>
              <a:t>المحينة</a:t>
            </a:r>
            <a:endParaRPr lang="ar-DZ" sz="3600" b="1" dirty="0">
              <a:ln w="1905"/>
              <a:solidFill>
                <a:schemeClr val="bg1"/>
              </a:solidFill>
              <a:effectLst>
                <a:innerShdw blurRad="69850" dist="43180" dir="5400000">
                  <a:srgbClr val="000000">
                    <a:alpha val="65000"/>
                  </a:srgbClr>
                </a:innerShdw>
              </a:effectLst>
              <a:latin typeface="Andalus" pitchFamily="18" charset="-78"/>
            </a:endParaRPr>
          </a:p>
        </p:txBody>
      </p:sp>
      <p:sp>
        <p:nvSpPr>
          <p:cNvPr id="12" name="مربع نص 11"/>
          <p:cNvSpPr txBox="1"/>
          <p:nvPr/>
        </p:nvSpPr>
        <p:spPr>
          <a:xfrm>
            <a:off x="1187514" y="3496952"/>
            <a:ext cx="2571768" cy="923330"/>
          </a:xfrm>
          <a:prstGeom prst="rect">
            <a:avLst/>
          </a:prstGeom>
          <a:noFill/>
        </p:spPr>
        <p:txBody>
          <a:bodyPr wrap="square" rtlCol="0">
            <a:spAutoFit/>
          </a:bodyPr>
          <a:lstStyle/>
          <a:p>
            <a:r>
              <a:rPr lang="ar-DZ" altLang="zh-CN" b="1" dirty="0">
                <a:solidFill>
                  <a:srgbClr val="0070C0"/>
                </a:solidFill>
                <a:latin typeface="Calibri" pitchFamily="34" charset="0"/>
                <a:ea typeface="SimSun" pitchFamily="2" charset="-122"/>
              </a:rPr>
              <a:t>المعهد الوطني المتخصص في</a:t>
            </a:r>
          </a:p>
          <a:p>
            <a:r>
              <a:rPr lang="ar-DZ" altLang="zh-CN" b="1" dirty="0">
                <a:solidFill>
                  <a:srgbClr val="0070C0"/>
                </a:solidFill>
                <a:latin typeface="Calibri" pitchFamily="34" charset="0"/>
                <a:ea typeface="SimSun" pitchFamily="2" charset="-122"/>
              </a:rPr>
              <a:t>التكوين المهني </a:t>
            </a:r>
            <a:r>
              <a:rPr lang="ar-DZ" altLang="zh-CN" b="1" dirty="0" err="1">
                <a:solidFill>
                  <a:srgbClr val="0070C0"/>
                </a:solidFill>
                <a:latin typeface="Calibri" pitchFamily="34" charset="0"/>
                <a:ea typeface="SimSun" pitchFamily="2" charset="-122"/>
              </a:rPr>
              <a:t>غرداية</a:t>
            </a:r>
            <a:r>
              <a:rPr lang="ar-DZ" altLang="zh-CN" b="1" dirty="0">
                <a:solidFill>
                  <a:srgbClr val="0070C0"/>
                </a:solidFill>
                <a:latin typeface="Calibri" pitchFamily="34" charset="0"/>
                <a:ea typeface="SimSun" pitchFamily="2" charset="-122"/>
              </a:rPr>
              <a:t>       </a:t>
            </a:r>
          </a:p>
          <a:p>
            <a:endParaRPr lang="fr-FR" dirty="0"/>
          </a:p>
        </p:txBody>
      </p:sp>
      <p:sp>
        <p:nvSpPr>
          <p:cNvPr id="13" name="مربع نص 12"/>
          <p:cNvSpPr txBox="1"/>
          <p:nvPr/>
        </p:nvSpPr>
        <p:spPr>
          <a:xfrm>
            <a:off x="1213938" y="4418210"/>
            <a:ext cx="2500330" cy="369332"/>
          </a:xfrm>
          <a:prstGeom prst="rect">
            <a:avLst/>
          </a:prstGeom>
          <a:noFill/>
        </p:spPr>
        <p:txBody>
          <a:bodyPr wrap="square" rtlCol="0">
            <a:spAutoFit/>
          </a:bodyPr>
          <a:lstStyle/>
          <a:p>
            <a:r>
              <a:rPr lang="ar-DZ" altLang="zh-CN" b="1" dirty="0">
                <a:solidFill>
                  <a:srgbClr val="0070C0"/>
                </a:solidFill>
                <a:latin typeface="Calibri" pitchFamily="34" charset="0"/>
                <a:ea typeface="SimSun" pitchFamily="2" charset="-122"/>
              </a:rPr>
              <a:t>من 15 إلى 17 سبتمبر 2025</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2- أسس وخصائص  المقاربة بالكفاءات</a:t>
            </a:r>
            <a:r>
              <a:rPr lang="ar-DZ" sz="2800" b="1" dirty="0">
                <a:solidFill>
                  <a:schemeClr val="bg1"/>
                </a:solidFill>
              </a:rPr>
              <a:t>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2124EF25-8A1C-5701-99DE-EBDE17122A89}"/>
              </a:ext>
            </a:extLst>
          </p:cNvPr>
          <p:cNvSpPr txBox="1"/>
          <p:nvPr/>
        </p:nvSpPr>
        <p:spPr>
          <a:xfrm>
            <a:off x="5177947" y="2023821"/>
            <a:ext cx="5348371" cy="584775"/>
          </a:xfrm>
          <a:prstGeom prst="rect">
            <a:avLst/>
          </a:prstGeom>
          <a:noFill/>
        </p:spPr>
        <p:txBody>
          <a:bodyPr wrap="square" rtlCol="0">
            <a:spAutoFit/>
          </a:bodyPr>
          <a:lstStyle/>
          <a:p>
            <a:pPr algn="r" rtl="1"/>
            <a:r>
              <a:rPr lang="ar-DZ" sz="3200" dirty="0">
                <a:effectLst>
                  <a:outerShdw blurRad="38100" dist="38100" dir="2700000" algn="tl">
                    <a:srgbClr val="000000">
                      <a:alpha val="43137"/>
                    </a:srgbClr>
                  </a:outerShdw>
                </a:effectLst>
                <a:latin typeface="Sakkal Majalla" pitchFamily="2" charset="-78"/>
                <a:cs typeface="Sakkal Majalla" pitchFamily="2" charset="-78"/>
              </a:rPr>
              <a:t>منهجية تنفيذ المقاربة بالكفاءات  </a:t>
            </a:r>
            <a:r>
              <a:rPr lang="fr-FR" sz="3200" dirty="0">
                <a:effectLst>
                  <a:outerShdw blurRad="38100" dist="38100" dir="2700000" algn="tl">
                    <a:srgbClr val="000000">
                      <a:alpha val="43137"/>
                    </a:srgbClr>
                  </a:outerShdw>
                </a:effectLst>
                <a:latin typeface="Trebuchet MS" panose="020B0603020202020204" pitchFamily="34" charset="0"/>
              </a:rPr>
              <a:t>(APC) </a:t>
            </a:r>
          </a:p>
        </p:txBody>
      </p:sp>
      <p:pic>
        <p:nvPicPr>
          <p:cNvPr id="15" name="Picture 3"/>
          <p:cNvPicPr>
            <a:picLocks noChangeAspect="1" noChangeArrowheads="1"/>
          </p:cNvPicPr>
          <p:nvPr/>
        </p:nvPicPr>
        <p:blipFill>
          <a:blip r:embed="rId5"/>
          <a:srcRect/>
          <a:stretch>
            <a:fillRect/>
          </a:stretch>
        </p:blipFill>
        <p:spPr bwMode="auto">
          <a:xfrm>
            <a:off x="1974025" y="2792671"/>
            <a:ext cx="6991350" cy="416242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3- وثــــــــــــــائق الإنجـــــــــــــاز</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5">
            <a:extLst>
              <a:ext uri="{FF2B5EF4-FFF2-40B4-BE49-F238E27FC236}">
                <a16:creationId xmlns:a16="http://schemas.microsoft.com/office/drawing/2014/main" id="{6B04C7AF-8BCB-04AB-C6BF-1BF9ECD161DB}"/>
              </a:ext>
            </a:extLst>
          </p:cNvPr>
          <p:cNvSpPr txBox="1"/>
          <p:nvPr/>
        </p:nvSpPr>
        <p:spPr>
          <a:xfrm>
            <a:off x="-939508" y="2163230"/>
            <a:ext cx="10833817" cy="5262979"/>
          </a:xfrm>
          <a:prstGeom prst="rect">
            <a:avLst/>
          </a:prstGeom>
          <a:noFill/>
        </p:spPr>
        <p:txBody>
          <a:bodyPr wrap="square">
            <a:spAutoFit/>
          </a:bodyPr>
          <a:lstStyle/>
          <a:p>
            <a:pPr marL="457200" lvl="0" indent="-457200" algn="r" rtl="1">
              <a:lnSpc>
                <a:spcPct val="150000"/>
              </a:lnSpc>
              <a:buFont typeface="+mj-lt"/>
              <a:buAutoNum type="arabicPeriod"/>
            </a:pPr>
            <a:r>
              <a:rPr lang="ar-S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مرجع المهن</a:t>
            </a:r>
            <a:r>
              <a:rPr lang="ar-DZ"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ة</a:t>
            </a:r>
            <a:r>
              <a:rPr lang="ar-S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3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والكفا</a:t>
            </a:r>
            <a:r>
              <a:rPr lang="ar-DZ" sz="3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ءات</a:t>
            </a:r>
            <a:r>
              <a:rPr lang="ar-S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fr-FR"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a:t>
            </a:r>
            <a:r>
              <a:rPr lang="fr-C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RMC</a:t>
            </a:r>
          </a:p>
          <a:p>
            <a:pPr marL="457200" lvl="0" indent="-457200" algn="r" rtl="1">
              <a:lnSpc>
                <a:spcPct val="150000"/>
              </a:lnSpc>
              <a:buFont typeface="+mj-lt"/>
              <a:buAutoNum type="arabicPeriod"/>
            </a:pPr>
            <a:r>
              <a:rPr lang="ar-S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مشروع التكوين (</a:t>
            </a:r>
            <a:r>
              <a:rPr lang="fr-FR"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a:t>
            </a:r>
            <a:r>
              <a:rPr lang="fr-C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PF</a:t>
            </a:r>
          </a:p>
          <a:p>
            <a:pPr marL="457200" lvl="0" indent="-457200" algn="r" rtl="1">
              <a:lnSpc>
                <a:spcPct val="150000"/>
              </a:lnSpc>
              <a:buFont typeface="+mj-lt"/>
              <a:buAutoNum type="arabicPeriod"/>
            </a:pPr>
            <a:r>
              <a:rPr lang="ar-S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برنامج </a:t>
            </a:r>
            <a:r>
              <a:rPr lang="ar-SA" sz="3200" dirty="0" err="1">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الدراس</a:t>
            </a:r>
            <a:r>
              <a:rPr lang="ar-DZ" sz="3200" dirty="0" err="1">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ات</a:t>
            </a:r>
            <a:r>
              <a:rPr lang="ar-S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 (</a:t>
            </a:r>
            <a:r>
              <a:rPr lang="fr-FR"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a:t>
            </a:r>
            <a:r>
              <a:rPr lang="fr-C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PE</a:t>
            </a:r>
          </a:p>
          <a:p>
            <a:pPr marL="457200" lvl="0" indent="-457200" algn="r" rtl="1">
              <a:lnSpc>
                <a:spcPct val="150000"/>
              </a:lnSpc>
              <a:buFont typeface="+mj-lt"/>
              <a:buAutoNum type="arabicPeriod"/>
            </a:pPr>
            <a:r>
              <a:rPr lang="ar-S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مرجع </a:t>
            </a:r>
            <a:r>
              <a:rPr lang="ar-DZ" sz="3200" dirty="0" err="1">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ال</a:t>
            </a:r>
            <a:r>
              <a:rPr lang="ar-S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تقييم</a:t>
            </a:r>
            <a:r>
              <a:rPr lang="ar-DZ"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 الجزائي </a:t>
            </a:r>
            <a:r>
              <a:rPr lang="ar-S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a:t>
            </a:r>
            <a:r>
              <a:rPr lang="fr-FR"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a:t>
            </a:r>
            <a:r>
              <a:rPr lang="fr-CA" sz="3200" dirty="0">
                <a:solidFill>
                  <a:schemeClr val="accent2">
                    <a:lumMod val="75000"/>
                  </a:schemeClr>
                </a:solidFill>
                <a:effectLst>
                  <a:outerShdw blurRad="38100" dist="38100" dir="2700000" algn="tl">
                    <a:srgbClr val="000000">
                      <a:alpha val="43137"/>
                    </a:srgbClr>
                  </a:outerShdw>
                </a:effectLst>
                <a:latin typeface="Sakkal Majalla" pitchFamily="2" charset="-78"/>
                <a:cs typeface="Sakkal Majalla" pitchFamily="2" charset="-78"/>
              </a:rPr>
              <a:t>RES</a:t>
            </a:r>
          </a:p>
          <a:p>
            <a:pPr marL="457200" lvl="0" indent="-457200" algn="r" rtl="1">
              <a:lnSpc>
                <a:spcPct val="150000"/>
              </a:lnSpc>
              <a:buFont typeface="+mj-lt"/>
              <a:buAutoNum type="arabicPeriod"/>
            </a:pPr>
            <a:r>
              <a:rPr lang="ar-S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مرجع التنظيم البيداغوجي والمادي (</a:t>
            </a:r>
            <a:r>
              <a:rPr lang="fr-FR"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a:t>
            </a:r>
            <a:r>
              <a:rPr lang="fr-C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ROPM</a:t>
            </a:r>
          </a:p>
          <a:p>
            <a:pPr lvl="0" algn="r" rtl="1">
              <a:lnSpc>
                <a:spcPct val="150000"/>
              </a:lnSpc>
            </a:pPr>
            <a:endParaRPr lang="fr-C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lvl="0">
              <a:lnSpc>
                <a:spcPct val="150000"/>
              </a:lnSpc>
            </a:pPr>
            <a:endParaRPr lang="fr-CA"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dirty="0">
                <a:latin typeface="Trebuchet MS" panose="020B0603020202020204" pitchFamily="34" charset="0"/>
              </a:rPr>
              <a:t>(RMC) </a:t>
            </a:r>
            <a:r>
              <a:rPr lang="ar-DZ" sz="3600" b="1" dirty="0">
                <a:latin typeface="Trebuchet MS" panose="020B0603020202020204" pitchFamily="34" charset="0"/>
              </a:rPr>
              <a:t>                  </a:t>
            </a:r>
            <a:r>
              <a:rPr lang="ar-SA" sz="3600" b="1" dirty="0">
                <a:latin typeface="Trebuchet MS" panose="020B0603020202020204" pitchFamily="34" charset="0"/>
              </a:rPr>
              <a:t> </a:t>
            </a:r>
            <a:r>
              <a:rPr lang="ar-DZ" sz="3600" b="1" dirty="0">
                <a:latin typeface="Monotype Koufi" pitchFamily="2" charset="-78"/>
                <a:ea typeface="Monotype Koufi" pitchFamily="2" charset="-78"/>
                <a:cs typeface="Monotype Koufi" pitchFamily="2" charset="-78"/>
              </a:rPr>
              <a:t>1.3</a:t>
            </a:r>
            <a:r>
              <a:rPr lang="ar-SA" sz="3600" b="1" dirty="0">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مرجع المهنة والكفاءات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5">
            <a:extLst>
              <a:ext uri="{FF2B5EF4-FFF2-40B4-BE49-F238E27FC236}">
                <a16:creationId xmlns:a16="http://schemas.microsoft.com/office/drawing/2014/main" id="{AB414CEC-1251-1565-51DF-EA95EEB622AE}"/>
              </a:ext>
            </a:extLst>
          </p:cNvPr>
          <p:cNvSpPr txBox="1"/>
          <p:nvPr/>
        </p:nvSpPr>
        <p:spPr>
          <a:xfrm>
            <a:off x="-570639" y="2097956"/>
            <a:ext cx="10481535" cy="4724370"/>
          </a:xfrm>
          <a:prstGeom prst="rect">
            <a:avLst/>
          </a:prstGeom>
          <a:noFill/>
        </p:spPr>
        <p:txBody>
          <a:bodyPr wrap="square">
            <a:spAutoFit/>
          </a:bodyPr>
          <a:lstStyle/>
          <a:p>
            <a:pPr lvl="0" algn="r" rtl="1"/>
            <a:r>
              <a:rPr lang="ar-SA" sz="3200" dirty="0">
                <a:effectLst>
                  <a:outerShdw blurRad="38100" dist="38100" dir="2700000" algn="tl">
                    <a:srgbClr val="000000">
                      <a:alpha val="43137"/>
                    </a:srgbClr>
                  </a:outerShdw>
                </a:effectLst>
                <a:latin typeface="Sakkal Majalla" pitchFamily="2" charset="-78"/>
                <a:cs typeface="Sakkal Majalla" pitchFamily="2" charset="-78"/>
              </a:rPr>
              <a:t>يتكون من جزأين رئيسيين</a:t>
            </a:r>
            <a:r>
              <a:rPr lang="ar-DZ" sz="3200" dirty="0">
                <a:effectLst>
                  <a:outerShdw blurRad="38100" dist="38100" dir="2700000" algn="tl">
                    <a:srgbClr val="000000">
                      <a:alpha val="43137"/>
                    </a:srgbClr>
                  </a:outerShdw>
                </a:effectLst>
                <a:latin typeface="Sakkal Majalla" pitchFamily="2" charset="-78"/>
                <a:cs typeface="Sakkal Majalla" pitchFamily="2" charset="-78"/>
              </a:rPr>
              <a:t>:</a:t>
            </a:r>
            <a:endParaRPr lang="ar-SA" sz="3200" dirty="0">
              <a:effectLst>
                <a:outerShdw blurRad="38100" dist="38100" dir="2700000" algn="tl">
                  <a:srgbClr val="000000">
                    <a:alpha val="43137"/>
                  </a:srgbClr>
                </a:outerShdw>
              </a:effectLst>
              <a:latin typeface="Sakkal Majalla" pitchFamily="2" charset="-78"/>
              <a:cs typeface="Sakkal Majalla" pitchFamily="2" charset="-78"/>
            </a:endParaRPr>
          </a:p>
          <a:p>
            <a:pPr lvl="0" algn="r" rtl="1"/>
            <a:endParaRPr lang="ar-SA" sz="3200" dirty="0">
              <a:solidFill>
                <a:prstClr val="black"/>
              </a:solidFill>
              <a:latin typeface="Sakkal Majalla" pitchFamily="2" charset="-78"/>
              <a:cs typeface="Sakkal Majalla" pitchFamily="2" charset="-78"/>
            </a:endParaRPr>
          </a:p>
          <a:p>
            <a:pPr marL="457200" lvl="2" algn="r" rtl="1">
              <a:lnSpc>
                <a:spcPct val="150000"/>
              </a:lnSpc>
              <a:buFont typeface="Wingdings" pitchFamily="2" charset="2"/>
              <a:buChar char="q"/>
            </a:pP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وصف المهنة</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 (</a:t>
            </a:r>
            <a:r>
              <a:rPr lang="fr-CA" sz="2800" dirty="0">
                <a:effectLst>
                  <a:outerShdw blurRad="38100" dist="38100" dir="2700000" algn="tl">
                    <a:srgbClr val="000000">
                      <a:alpha val="43137"/>
                    </a:srgbClr>
                  </a:outerShdw>
                </a:effectLst>
                <a:latin typeface="Sakkal Majalla" pitchFamily="2" charset="-78"/>
                <a:cs typeface="Sakkal Majalla" pitchFamily="2" charset="-78"/>
              </a:rPr>
              <a:t> (RM</a:t>
            </a:r>
          </a:p>
          <a:p>
            <a:pPr marL="457200" lvl="2" algn="r" rtl="1">
              <a:lnSpc>
                <a:spcPct val="150000"/>
              </a:lnSpc>
              <a:buFont typeface="Wingdings" pitchFamily="2" charset="2"/>
              <a:buChar char="q"/>
            </a:pPr>
            <a:r>
              <a:rPr lang="fr-FR"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قائمة الكفاءات</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 (</a:t>
            </a:r>
            <a:r>
              <a:rPr lang="fr-CA" sz="2800" dirty="0">
                <a:effectLst>
                  <a:outerShdw blurRad="38100" dist="38100" dir="2700000" algn="tl">
                    <a:srgbClr val="000000">
                      <a:alpha val="43137"/>
                    </a:srgbClr>
                  </a:outerShdw>
                </a:effectLst>
                <a:latin typeface="Sakkal Majalla" pitchFamily="2" charset="-78"/>
                <a:cs typeface="Sakkal Majalla" pitchFamily="2" charset="-78"/>
              </a:rPr>
              <a:t> (RMC</a:t>
            </a:r>
          </a:p>
          <a:p>
            <a:pPr lvl="0" algn="r" rtl="1"/>
            <a:endParaRPr lang="fr-CA" sz="3200" dirty="0">
              <a:solidFill>
                <a:prstClr val="black"/>
              </a:solidFill>
              <a:latin typeface="Sakkal Majalla" pitchFamily="2" charset="-78"/>
              <a:cs typeface="Sakkal Majalla" pitchFamily="2" charset="-78"/>
            </a:endParaRPr>
          </a:p>
          <a:p>
            <a:pPr algn="r" rtl="1"/>
            <a:r>
              <a:rPr lang="ar-SA" sz="3200" dirty="0">
                <a:solidFill>
                  <a:schemeClr val="accent1">
                    <a:lumMod val="75000"/>
                  </a:schemeClr>
                </a:solidFill>
                <a:effectLst>
                  <a:outerShdw blurRad="38100" dist="38100" dir="2700000" algn="tl">
                    <a:srgbClr val="000000">
                      <a:alpha val="43137"/>
                    </a:srgbClr>
                  </a:outerShdw>
                </a:effectLst>
                <a:latin typeface="Sakkal Majalla" pitchFamily="2" charset="-78"/>
                <a:cs typeface="Sakkal Majalla" pitchFamily="2" charset="-78"/>
              </a:rPr>
              <a:t>يهدف هذا المرجع إلى رسم صورة دقيقة قدر الإمكان عن المهنة،</a:t>
            </a:r>
          </a:p>
          <a:p>
            <a:pPr algn="r" rtl="1"/>
            <a:r>
              <a:rPr lang="ar-SA" sz="3200" dirty="0">
                <a:solidFill>
                  <a:schemeClr val="tx2">
                    <a:lumMod val="60000"/>
                    <a:lumOff val="40000"/>
                  </a:schemeClr>
                </a:solidFill>
                <a:effectLst>
                  <a:outerShdw blurRad="38100" dist="38100" dir="2700000" algn="tl">
                    <a:srgbClr val="000000">
                      <a:alpha val="43137"/>
                    </a:srgbClr>
                  </a:outerShdw>
                </a:effectLst>
                <a:latin typeface="Sakkal Majalla" pitchFamily="2" charset="-78"/>
                <a:cs typeface="Sakkal Majalla" pitchFamily="2" charset="-78"/>
              </a:rPr>
              <a:t>وهو موجّه أساسًا لمصممي برامج التكوين المهني.</a:t>
            </a:r>
          </a:p>
          <a:p>
            <a:pPr lvl="0" algn="ctr" rtl="1">
              <a:lnSpc>
                <a:spcPct val="150000"/>
              </a:lnSpc>
            </a:pPr>
            <a:endParaRPr lang="fr-CA" sz="2000" dirty="0">
              <a:solidFill>
                <a:schemeClr val="accent6"/>
              </a:solidFill>
              <a:effectLst>
                <a:outerShdw blurRad="38100" dist="38100" dir="2700000" algn="tl">
                  <a:srgbClr val="000000">
                    <a:alpha val="43137"/>
                  </a:srgbClr>
                </a:outerShdw>
              </a:effectLst>
              <a:latin typeface="Sakkal Majalla" pitchFamily="2" charset="-78"/>
              <a:cs typeface="Sakkal Majalla" pitchFamily="2" charset="-78"/>
            </a:endParaRPr>
          </a:p>
          <a:p>
            <a:pPr lvl="0" algn="r" rtl="1">
              <a:lnSpc>
                <a:spcPct val="150000"/>
              </a:lnSpc>
            </a:pPr>
            <a:endParaRPr lang="fr-FR"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dirty="0">
                <a:latin typeface="Trebuchet MS" panose="020B0603020202020204" pitchFamily="34" charset="0"/>
              </a:rPr>
              <a:t>(RMC) </a:t>
            </a:r>
            <a:r>
              <a:rPr lang="ar-DZ" sz="3600" b="1" dirty="0">
                <a:latin typeface="Trebuchet MS" panose="020B0603020202020204" pitchFamily="34" charset="0"/>
              </a:rPr>
              <a:t>                  </a:t>
            </a:r>
            <a:r>
              <a:rPr lang="ar-SA" sz="3600" b="1" dirty="0">
                <a:latin typeface="Trebuchet MS" panose="020B0603020202020204" pitchFamily="34" charset="0"/>
              </a:rPr>
              <a:t> </a:t>
            </a:r>
            <a:r>
              <a:rPr lang="ar-DZ" sz="3600" b="1" dirty="0">
                <a:latin typeface="Monotype Koufi" pitchFamily="2" charset="-78"/>
                <a:ea typeface="Monotype Koufi" pitchFamily="2" charset="-78"/>
                <a:cs typeface="Monotype Koufi" pitchFamily="2" charset="-78"/>
              </a:rPr>
              <a:t>1.3</a:t>
            </a:r>
            <a:r>
              <a:rPr lang="ar-SA" sz="3600" b="1" dirty="0">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مرجع المهنة والكفاءات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5">
            <a:extLst>
              <a:ext uri="{FF2B5EF4-FFF2-40B4-BE49-F238E27FC236}">
                <a16:creationId xmlns:a16="http://schemas.microsoft.com/office/drawing/2014/main" id="{076E8A03-BF21-ADFF-4476-604B1E40E2C9}"/>
              </a:ext>
            </a:extLst>
          </p:cNvPr>
          <p:cNvSpPr txBox="1"/>
          <p:nvPr/>
        </p:nvSpPr>
        <p:spPr>
          <a:xfrm>
            <a:off x="146086" y="1836458"/>
            <a:ext cx="10380270" cy="5593839"/>
          </a:xfrm>
          <a:prstGeom prst="rect">
            <a:avLst/>
          </a:prstGeom>
          <a:noFill/>
        </p:spPr>
        <p:txBody>
          <a:bodyPr wrap="square">
            <a:spAutoFit/>
          </a:bodyPr>
          <a:lstStyle/>
          <a:p>
            <a:pPr algn="r" rtl="1">
              <a:lnSpc>
                <a:spcPct val="150000"/>
              </a:lnSpc>
            </a:pPr>
            <a:r>
              <a:rPr lang="fr-CA"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fr-CA" sz="20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يتكون مرجع المهن</a:t>
            </a:r>
            <a:r>
              <a:rPr lang="ar-DZ" sz="2000" dirty="0">
                <a:effectLst>
                  <a:outerShdw blurRad="38100" dist="38100" dir="2700000" algn="tl">
                    <a:srgbClr val="000000">
                      <a:alpha val="43137"/>
                    </a:srgbClr>
                  </a:outerShdw>
                </a:effectLst>
                <a:latin typeface="Sakkal Majalla" pitchFamily="2" charset="-78"/>
                <a:cs typeface="Sakkal Majalla" pitchFamily="2" charset="-78"/>
              </a:rPr>
              <a:t>ة</a:t>
            </a:r>
            <a:r>
              <a:rPr lang="ar-SA"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err="1">
                <a:effectLst>
                  <a:outerShdw blurRad="38100" dist="38100" dir="2700000" algn="tl">
                    <a:srgbClr val="000000">
                      <a:alpha val="43137"/>
                    </a:srgbClr>
                  </a:outerShdw>
                </a:effectLst>
                <a:latin typeface="Sakkal Majalla" pitchFamily="2" charset="-78"/>
                <a:cs typeface="Sakkal Majalla" pitchFamily="2" charset="-78"/>
              </a:rPr>
              <a:t>والكفا</a:t>
            </a:r>
            <a:r>
              <a:rPr lang="ar-DZ" sz="2000" dirty="0" err="1">
                <a:effectLst>
                  <a:outerShdw blurRad="38100" dist="38100" dir="2700000" algn="tl">
                    <a:srgbClr val="000000">
                      <a:alpha val="43137"/>
                    </a:srgbClr>
                  </a:outerShdw>
                </a:effectLst>
                <a:latin typeface="Sakkal Majalla" pitchFamily="2" charset="-78"/>
                <a:cs typeface="Sakkal Majalla" pitchFamily="2" charset="-78"/>
              </a:rPr>
              <a:t>ءات</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من جزأين:</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الجزء الأول</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يصف المهنة وظروف ممارستها. ويجمع </a:t>
            </a:r>
            <a:r>
              <a:rPr lang="ar-DZ" sz="2000" dirty="0">
                <a:effectLst>
                  <a:outerShdw blurRad="38100" dist="38100" dir="2700000" algn="tl">
                    <a:srgbClr val="000000">
                      <a:alpha val="43137"/>
                    </a:srgbClr>
                  </a:outerShdw>
                </a:effectLst>
                <a:latin typeface="Sakkal Majalla" pitchFamily="2" charset="-78"/>
                <a:cs typeface="Sakkal Majalla" pitchFamily="2" charset="-78"/>
              </a:rPr>
              <a:t>أو يضم </a:t>
            </a:r>
            <a:r>
              <a:rPr lang="ar-SA" sz="2000" dirty="0">
                <a:effectLst>
                  <a:outerShdw blurRad="38100" dist="38100" dir="2700000" algn="tl">
                    <a:srgbClr val="000000">
                      <a:alpha val="43137"/>
                    </a:srgbClr>
                  </a:outerShdw>
                </a:effectLst>
                <a:latin typeface="Sakkal Majalla" pitchFamily="2" charset="-78"/>
                <a:cs typeface="Sakkal Majalla" pitchFamily="2" charset="-78"/>
              </a:rPr>
              <a:t>هذا الجزء المعلومات التي تم الحصول عليها من خلال تحليل الوضعيات، والتي تم </a:t>
            </a:r>
            <a:r>
              <a:rPr lang="ar-DZ" sz="2000" dirty="0">
                <a:effectLst>
                  <a:outerShdw blurRad="38100" dist="38100" dir="2700000" algn="tl">
                    <a:srgbClr val="000000">
                      <a:alpha val="43137"/>
                    </a:srgbClr>
                  </a:outerShdw>
                </a:effectLst>
                <a:latin typeface="Sakkal Majalla" pitchFamily="2" charset="-78"/>
                <a:cs typeface="Sakkal Majalla" pitchFamily="2" charset="-78"/>
              </a:rPr>
              <a:t>الإجماع </a:t>
            </a:r>
            <a:r>
              <a:rPr lang="ar-SA" sz="2000" dirty="0">
                <a:effectLst>
                  <a:outerShdw blurRad="38100" dist="38100" dir="2700000" algn="tl">
                    <a:srgbClr val="000000">
                      <a:alpha val="43137"/>
                    </a:srgbClr>
                  </a:outerShdw>
                </a:effectLst>
                <a:latin typeface="Sakkal Majalla" pitchFamily="2" charset="-78"/>
                <a:cs typeface="Sakkal Majalla" pitchFamily="2" charset="-78"/>
              </a:rPr>
              <a:t>عليها من قِبل ممثلي المهنة.</a:t>
            </a:r>
          </a:p>
          <a:p>
            <a:pPr algn="r" rtl="1">
              <a:lnSpc>
                <a:spcPct val="150000"/>
              </a:lnSpc>
            </a:pPr>
            <a:r>
              <a:rPr lang="ar-SA" sz="2000" dirty="0">
                <a:effectLst>
                  <a:outerShdw blurRad="38100" dist="38100" dir="2700000" algn="tl">
                    <a:srgbClr val="000000">
                      <a:alpha val="43137"/>
                    </a:srgbClr>
                  </a:outerShdw>
                </a:effectLst>
                <a:latin typeface="Sakkal Majalla" pitchFamily="2" charset="-78"/>
                <a:cs typeface="Sakkal Majalla" pitchFamily="2" charset="-78"/>
              </a:rPr>
              <a:t>ويُعرض هذا المحتوى حسب المحاور التالية</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معطيات عامة حول المهنة</a:t>
            </a:r>
            <a:endParaRPr lang="ar-SA" sz="20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جدول المهام والعمليات</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err="1">
                <a:effectLst>
                  <a:outerShdw blurRad="38100" dist="38100" dir="2700000" algn="tl">
                    <a:srgbClr val="000000">
                      <a:alpha val="43137"/>
                    </a:srgbClr>
                  </a:outerShdw>
                </a:effectLst>
                <a:latin typeface="Sakkal Majalla" pitchFamily="2" charset="-78"/>
                <a:cs typeface="Sakkal Majalla" pitchFamily="2" charset="-78"/>
              </a:rPr>
              <a:t>سيرورة</a:t>
            </a:r>
            <a:r>
              <a:rPr lang="ar-SA" sz="2000" dirty="0">
                <a:effectLst>
                  <a:outerShdw blurRad="38100" dist="38100" dir="2700000" algn="tl">
                    <a:srgbClr val="000000">
                      <a:alpha val="43137"/>
                    </a:srgbClr>
                  </a:outerShdw>
                </a:effectLst>
                <a:latin typeface="Sakkal Majalla" pitchFamily="2" charset="-78"/>
                <a:cs typeface="Sakkal Majalla" pitchFamily="2" charset="-78"/>
              </a:rPr>
              <a:t> العمل</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معلومات تكميلية حول المهام</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شروط التنفيذ ومعايير الأداء</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وتيرة الإنجاز</a:t>
            </a:r>
            <a:r>
              <a:rPr lang="ar-DZ" sz="2000" dirty="0">
                <a:effectLst>
                  <a:outerShdw blurRad="38100" dist="38100" dir="2700000" algn="tl">
                    <a:srgbClr val="000000">
                      <a:alpha val="43137"/>
                    </a:srgbClr>
                  </a:outerShdw>
                </a:effectLst>
                <a:latin typeface="Sakkal Majalla" pitchFamily="2" charset="-78"/>
                <a:cs typeface="Sakkal Majalla" pitchFamily="2" charset="-78"/>
              </a:rPr>
              <a:t>أو تكرار التنفيذ</a:t>
            </a:r>
            <a:r>
              <a:rPr lang="ar-SA" sz="2000" dirty="0">
                <a:effectLst>
                  <a:outerShdw blurRad="38100" dist="38100" dir="2700000" algn="tl">
                    <a:srgbClr val="000000">
                      <a:alpha val="43137"/>
                    </a:srgbClr>
                  </a:outerShdw>
                </a:effectLst>
                <a:latin typeface="Sakkal Majalla" pitchFamily="2" charset="-78"/>
                <a:cs typeface="Sakkal Majalla" pitchFamily="2" charset="-78"/>
              </a:rPr>
              <a:t>، درجة التعقيد، والأهمية النسبية</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المعارف، المهارات، والسلوكيات المطلوبة</a:t>
            </a:r>
          </a:p>
          <a:p>
            <a:pPr lvl="1" algn="r" rtl="1">
              <a:lnSpc>
                <a:spcPct val="150000"/>
              </a:lnSpc>
              <a:buFont typeface="Wingdings" pitchFamily="2" charset="2"/>
              <a:buChar char="q"/>
            </a:pP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اقتراحات مرتبطة بالتكوين</a:t>
            </a:r>
          </a:p>
          <a:p>
            <a:pPr algn="r" rtl="1">
              <a:lnSpc>
                <a:spcPct val="150000"/>
              </a:lnSpc>
            </a:pPr>
            <a:r>
              <a:rPr lang="ar-SA" sz="2000" dirty="0">
                <a:effectLst>
                  <a:outerShdw blurRad="38100" dist="38100" dir="2700000" algn="tl">
                    <a:srgbClr val="000000">
                      <a:alpha val="43137"/>
                    </a:srgbClr>
                  </a:outerShdw>
                </a:effectLst>
                <a:latin typeface="Sakkal Majalla" pitchFamily="2" charset="-78"/>
                <a:cs typeface="Sakkal Majalla" pitchFamily="2" charset="-78"/>
              </a:rPr>
              <a:t>أما الجزء الثاني من الوثيقة</a:t>
            </a:r>
            <a:r>
              <a:rPr lang="ar-DZ" sz="2000" dirty="0">
                <a:effectLst>
                  <a:outerShdw blurRad="38100" dist="38100" dir="2700000" algn="tl">
                    <a:srgbClr val="000000">
                      <a:alpha val="43137"/>
                    </a:srgbClr>
                  </a:outerShdw>
                </a:effectLst>
                <a:latin typeface="Sakkal Majalla" pitchFamily="2" charset="-78"/>
                <a:cs typeface="Sakkal Majalla" pitchFamily="2" charset="-78"/>
              </a:rPr>
              <a:t> </a:t>
            </a:r>
            <a:r>
              <a:rPr lang="ar-SA" sz="2000" dirty="0">
                <a:effectLst>
                  <a:outerShdw blurRad="38100" dist="38100" dir="2700000" algn="tl">
                    <a:srgbClr val="000000">
                      <a:alpha val="43137"/>
                    </a:srgbClr>
                  </a:outerShdw>
                </a:effectLst>
                <a:latin typeface="Sakkal Majalla" pitchFamily="2" charset="-78"/>
                <a:cs typeface="Sakkal Majalla" pitchFamily="2" charset="-78"/>
              </a:rPr>
              <a:t>فيعرض قائمة الكفاءات المعتمدة كأهداف يُبنى عليها البرنامج الدراسي المستقبلي.</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dirty="0">
                <a:latin typeface="Trebuchet MS" panose="020B0603020202020204" pitchFamily="34" charset="0"/>
              </a:rPr>
              <a:t>(RMC) </a:t>
            </a:r>
            <a:r>
              <a:rPr lang="ar-DZ" sz="3600" b="1" dirty="0">
                <a:latin typeface="Trebuchet MS" panose="020B0603020202020204" pitchFamily="34" charset="0"/>
              </a:rPr>
              <a:t>                  </a:t>
            </a:r>
            <a:r>
              <a:rPr lang="ar-SA" sz="3600" b="1" dirty="0">
                <a:latin typeface="Trebuchet MS" panose="020B0603020202020204" pitchFamily="34" charset="0"/>
              </a:rPr>
              <a:t> </a:t>
            </a:r>
            <a:r>
              <a:rPr lang="ar-DZ" sz="3600" b="1" dirty="0">
                <a:latin typeface="Monotype Koufi" pitchFamily="2" charset="-78"/>
                <a:ea typeface="Monotype Koufi" pitchFamily="2" charset="-78"/>
                <a:cs typeface="Monotype Koufi" pitchFamily="2" charset="-78"/>
              </a:rPr>
              <a:t>1.3</a:t>
            </a:r>
            <a:r>
              <a:rPr lang="ar-SA" sz="3600" b="1" dirty="0">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مرجع المهنة والكفاءات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5">
            <a:extLst>
              <a:ext uri="{FF2B5EF4-FFF2-40B4-BE49-F238E27FC236}">
                <a16:creationId xmlns:a16="http://schemas.microsoft.com/office/drawing/2014/main" id="{23D97FAB-5CF9-2303-7415-FE8B39CBA97F}"/>
              </a:ext>
            </a:extLst>
          </p:cNvPr>
          <p:cNvSpPr txBox="1"/>
          <p:nvPr/>
        </p:nvSpPr>
        <p:spPr>
          <a:xfrm>
            <a:off x="208715" y="1985129"/>
            <a:ext cx="10232775" cy="5847755"/>
          </a:xfrm>
          <a:prstGeom prst="rect">
            <a:avLst/>
          </a:prstGeom>
          <a:noFill/>
        </p:spPr>
        <p:txBody>
          <a:bodyPr wrap="square">
            <a:spAutoFit/>
          </a:bodyPr>
          <a:lstStyle/>
          <a:p>
            <a:pPr marL="285750" indent="-285750" algn="r" rtl="1">
              <a:buFont typeface="Wingdings" panose="05000000000000000000" pitchFamily="2" charset="2"/>
              <a:buChar char="q"/>
            </a:pP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سيرورة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العمل</a:t>
            </a:r>
          </a:p>
          <a:p>
            <a:pPr marL="285750" indent="-285750" algn="just" rtl="1"/>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تُعرَّف على أنها سلسلة من الخطوات المرتبة زمنيًا، </a:t>
            </a:r>
            <a:r>
              <a:rPr lang="ar-DZ"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والم</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شترك</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بين</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أغلب المهام، </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والتي تُمكّن من الحصول على </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نتيجة </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ل</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لعمل (منتج أو خدمة).</a:t>
            </a:r>
          </a:p>
          <a:p>
            <a:pPr marL="285750" indent="-285750" algn="just" rtl="1"/>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يتم تحديد هذه الخطوات بعد تحليل جدول المهام والعمليات، ويجب أن تكون هناك مطابقة مباشرة بين خطوات </a:t>
            </a: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سيرورة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العمل ومجموع المهام</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المحددة.</a:t>
            </a:r>
          </a:p>
          <a:p>
            <a:pPr marL="285750" indent="-285750" algn="just" rtl="1"/>
            <a:endPar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marL="285750" indent="-285750" algn="just" rtl="1"/>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تتكوّن </a:t>
            </a: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سيرورة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العمل عمومًا من أربع إلى ست خطوات، وتُصاغ باستخدام أفعال حركة</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(أو فعل عمل فعل دالّ على </a:t>
            </a:r>
            <a:r>
              <a:rPr lang="ar-DZ"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الاداء</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(أفعال </a:t>
            </a: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إجرائية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متبوعة بمفعول به مباشر، كما هو الحال في صياغة المهام والعمليات.</a:t>
            </a:r>
          </a:p>
          <a:p>
            <a:pPr marL="285750" indent="-285750" algn="just" rtl="1"/>
            <a:endPar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marL="285750" indent="-285750" algn="just" rtl="1"/>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مثال على </a:t>
            </a: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سيرورة</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العمل لمهنة مصمم </a:t>
            </a: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الغرافيك</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2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الإنفوغرافي</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a:t>
            </a:r>
          </a:p>
          <a:p>
            <a:pPr marL="285750" indent="-285750" algn="just" rtl="1"/>
            <a:endPar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marL="742950" lvl="1" indent="-285750" algn="just" rtl="1">
              <a:buFont typeface="Wingdings" pitchFamily="2" charset="2"/>
              <a:buChar char="§"/>
            </a:pP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تخطيط العمل</a:t>
            </a:r>
          </a:p>
          <a:p>
            <a:pPr marL="742950" lvl="1" indent="-285750" algn="just" rtl="1">
              <a:buFont typeface="Wingdings" pitchFamily="2" charset="2"/>
              <a:buChar char="§"/>
            </a:pPr>
            <a:r>
              <a:rPr lang="ar-DZ"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تحضير الوسائل والمعدات</a:t>
            </a:r>
          </a:p>
          <a:p>
            <a:pPr marL="742950" lvl="1" indent="-285750" algn="just" rtl="1">
              <a:buFont typeface="Wingdings" pitchFamily="2" charset="2"/>
              <a:buChar char="§"/>
            </a:pP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تنفيذ العمل</a:t>
            </a:r>
          </a:p>
          <a:p>
            <a:pPr marL="742950" lvl="1" indent="-285750" algn="just" rtl="1">
              <a:buFont typeface="Wingdings" pitchFamily="2" charset="2"/>
              <a:buChar char="§"/>
            </a:pP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مراجعة العمل</a:t>
            </a:r>
          </a:p>
          <a:p>
            <a:pPr marL="742950" lvl="1" indent="-285750" algn="just" rtl="1">
              <a:buFont typeface="Wingdings" pitchFamily="2" charset="2"/>
              <a:buChar char="§"/>
            </a:pPr>
            <a:r>
              <a:rPr lang="ar-SA"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مراقبة العمل</a:t>
            </a:r>
          </a:p>
          <a:p>
            <a:endParaRPr lang="fr-FR" sz="2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dirty="0">
                <a:latin typeface="Trebuchet MS" panose="020B0603020202020204" pitchFamily="34" charset="0"/>
              </a:rPr>
              <a:t>(RMC) </a:t>
            </a:r>
            <a:r>
              <a:rPr lang="ar-DZ" sz="3600" b="1" dirty="0">
                <a:latin typeface="Trebuchet MS" panose="020B0603020202020204" pitchFamily="34" charset="0"/>
              </a:rPr>
              <a:t>                  </a:t>
            </a:r>
            <a:r>
              <a:rPr lang="ar-SA" sz="3600" b="1" dirty="0">
                <a:latin typeface="Trebuchet MS" panose="020B0603020202020204" pitchFamily="34" charset="0"/>
              </a:rPr>
              <a:t> </a:t>
            </a:r>
            <a:r>
              <a:rPr lang="ar-DZ" sz="3600" b="1" dirty="0">
                <a:latin typeface="Monotype Koufi" pitchFamily="2" charset="-78"/>
                <a:ea typeface="Monotype Koufi" pitchFamily="2" charset="-78"/>
                <a:cs typeface="Monotype Koufi" pitchFamily="2" charset="-78"/>
              </a:rPr>
              <a:t>1.3</a:t>
            </a:r>
            <a:r>
              <a:rPr lang="ar-SA" sz="3600" b="1" dirty="0">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مرجع المهنة والكفاءات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4">
            <a:extLst>
              <a:ext uri="{FF2B5EF4-FFF2-40B4-BE49-F238E27FC236}">
                <a16:creationId xmlns:a16="http://schemas.microsoft.com/office/drawing/2014/main" id="{4B6191A2-4737-169E-A1EC-24A01883243A}"/>
              </a:ext>
            </a:extLst>
          </p:cNvPr>
          <p:cNvSpPr txBox="1"/>
          <p:nvPr/>
        </p:nvSpPr>
        <p:spPr>
          <a:xfrm>
            <a:off x="724190" y="1937311"/>
            <a:ext cx="10108910" cy="4124206"/>
          </a:xfrm>
          <a:prstGeom prst="rect">
            <a:avLst/>
          </a:prstGeom>
          <a:noFill/>
        </p:spPr>
        <p:txBody>
          <a:bodyPr wrap="square">
            <a:spAutoFit/>
          </a:bodyPr>
          <a:lstStyle/>
          <a:p>
            <a:endParaRPr lang="fr-CA" sz="1800" dirty="0">
              <a:solidFill>
                <a:prstClr val="black"/>
              </a:solidFill>
              <a:effectLst>
                <a:outerShdw blurRad="38100" dist="38100" dir="2700000" algn="tl">
                  <a:srgbClr val="000000">
                    <a:alpha val="43137"/>
                  </a:srgbClr>
                </a:outerShdw>
              </a:effectLst>
              <a:latin typeface="Trebuchet MS" panose="020B0603020202020204"/>
            </a:endParaRPr>
          </a:p>
          <a:p>
            <a:pPr algn="ctr" rtl="1"/>
            <a:r>
              <a:rPr lang="ar-SA" sz="28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يمثّل المرجع المهني </a:t>
            </a:r>
            <a:r>
              <a:rPr lang="ar-SA" sz="28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والكفا</a:t>
            </a:r>
            <a:r>
              <a:rPr lang="ar-DZ" sz="2800" dirty="0" err="1">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ءات</a:t>
            </a:r>
            <a:r>
              <a:rPr lang="fr-FR" sz="28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(RMC) </a:t>
            </a:r>
            <a:r>
              <a:rPr lang="ar-SA" sz="28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بطاقة الهوية المفصّلة للمهنة</a:t>
            </a:r>
            <a:endParaRPr lang="fr-CA" sz="28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a:p>
            <a:endParaRPr lang="fr-FR" dirty="0">
              <a:effectLst>
                <a:outerShdw blurRad="38100" dist="38100" dir="2700000" algn="tl">
                  <a:srgbClr val="000000">
                    <a:alpha val="43137"/>
                  </a:srgbClr>
                </a:outerShdw>
              </a:effectLst>
            </a:endParaRPr>
          </a:p>
        </p:txBody>
      </p:sp>
      <p:pic>
        <p:nvPicPr>
          <p:cNvPr id="16" name="Image 6">
            <a:extLst>
              <a:ext uri="{FF2B5EF4-FFF2-40B4-BE49-F238E27FC236}">
                <a16:creationId xmlns:a16="http://schemas.microsoft.com/office/drawing/2014/main" id="{DCB96937-486B-C483-BB11-6454A815C25D}"/>
              </a:ext>
            </a:extLst>
          </p:cNvPr>
          <p:cNvPicPr>
            <a:picLocks noChangeAspect="1"/>
          </p:cNvPicPr>
          <p:nvPr/>
        </p:nvPicPr>
        <p:blipFill>
          <a:blip r:embed="rId5"/>
          <a:stretch>
            <a:fillRect/>
          </a:stretch>
        </p:blipFill>
        <p:spPr>
          <a:xfrm>
            <a:off x="2935388" y="3187338"/>
            <a:ext cx="5521233" cy="319604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dirty="0">
                <a:latin typeface="Trebuchet MS" panose="020B0603020202020204" pitchFamily="34" charset="0"/>
              </a:rPr>
              <a:t>(RMC) </a:t>
            </a:r>
            <a:r>
              <a:rPr lang="ar-DZ" sz="3600" b="1" dirty="0">
                <a:latin typeface="Trebuchet MS" panose="020B0603020202020204" pitchFamily="34" charset="0"/>
              </a:rPr>
              <a:t>                  </a:t>
            </a:r>
            <a:r>
              <a:rPr lang="ar-SA" sz="3600" b="1" dirty="0">
                <a:latin typeface="Trebuchet MS" panose="020B0603020202020204" pitchFamily="34" charset="0"/>
              </a:rPr>
              <a:t> </a:t>
            </a:r>
            <a:r>
              <a:rPr lang="ar-DZ" sz="3600" b="1" dirty="0">
                <a:latin typeface="Monotype Koufi" pitchFamily="2" charset="-78"/>
                <a:ea typeface="Monotype Koufi" pitchFamily="2" charset="-78"/>
                <a:cs typeface="Monotype Koufi" pitchFamily="2" charset="-78"/>
              </a:rPr>
              <a:t>1.3</a:t>
            </a:r>
            <a:r>
              <a:rPr lang="ar-SA" sz="3600" b="1" dirty="0">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مرجع المهنة والكفاءات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4">
            <a:extLst>
              <a:ext uri="{FF2B5EF4-FFF2-40B4-BE49-F238E27FC236}">
                <a16:creationId xmlns:a16="http://schemas.microsoft.com/office/drawing/2014/main" id="{287E16C5-407C-DB3F-38E8-BB9FDE492B99}"/>
              </a:ext>
            </a:extLst>
          </p:cNvPr>
          <p:cNvSpPr txBox="1"/>
          <p:nvPr/>
        </p:nvSpPr>
        <p:spPr>
          <a:xfrm>
            <a:off x="715869" y="2721656"/>
            <a:ext cx="10108910" cy="2015936"/>
          </a:xfrm>
          <a:prstGeom prst="rect">
            <a:avLst/>
          </a:prstGeom>
          <a:noFill/>
        </p:spPr>
        <p:txBody>
          <a:bodyPr wrap="square">
            <a:spAutoFit/>
          </a:bodyPr>
          <a:lstStyle/>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endParaRPr lang="fr-CA" dirty="0">
              <a:solidFill>
                <a:prstClr val="black"/>
              </a:solidFill>
              <a:effectLst>
                <a:outerShdw blurRad="38100" dist="38100" dir="2700000" algn="tl">
                  <a:srgbClr val="000000">
                    <a:alpha val="43137"/>
                  </a:srgbClr>
                </a:outerShdw>
              </a:effectLst>
              <a:latin typeface="Trebuchet MS" panose="020B0603020202020204"/>
            </a:endParaRPr>
          </a:p>
          <a:p>
            <a:pPr algn="ctr"/>
            <a:r>
              <a:rPr lang="fr-CA" sz="3500" dirty="0">
                <a:solidFill>
                  <a:prstClr val="black"/>
                </a:solidFill>
                <a:effectLst>
                  <a:outerShdw blurRad="38100" dist="38100" dir="2700000" algn="tl">
                    <a:srgbClr val="000000">
                      <a:alpha val="43137"/>
                    </a:srgbClr>
                  </a:outerShdw>
                </a:effectLst>
                <a:latin typeface="Trebuchet MS" panose="020B0603020202020204"/>
                <a:hlinkClick r:id="rId5" action="ppaction://hlinkfile"/>
              </a:rPr>
              <a:t>CANEVAS RMC</a:t>
            </a:r>
            <a:endParaRPr lang="fr-CA" sz="3500" dirty="0">
              <a:solidFill>
                <a:prstClr val="black"/>
              </a:solidFill>
              <a:effectLst>
                <a:outerShdw blurRad="38100" dist="38100" dir="2700000" algn="tl">
                  <a:srgbClr val="000000">
                    <a:alpha val="43137"/>
                  </a:srgbClr>
                </a:outerShdw>
              </a:effectLst>
              <a:latin typeface="Trebuchet MS" panose="020B0603020202020204"/>
            </a:endParaRPr>
          </a:p>
          <a:p>
            <a:endParaRPr lang="fr-CA" dirty="0">
              <a:solidFill>
                <a:prstClr val="black"/>
              </a:solidFill>
              <a:effectLst>
                <a:outerShdw blurRad="38100" dist="38100" dir="2700000" algn="tl">
                  <a:srgbClr val="000000">
                    <a:alpha val="43137"/>
                  </a:srgbClr>
                </a:outerShdw>
              </a:effectLst>
              <a:latin typeface="Trebuchet MS" panose="020B06030202020202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584B88CF-5ADC-4557-CF9E-1C8D0E8F0AAF}"/>
              </a:ext>
            </a:extLst>
          </p:cNvPr>
          <p:cNvSpPr txBox="1"/>
          <p:nvPr/>
        </p:nvSpPr>
        <p:spPr>
          <a:xfrm>
            <a:off x="149099" y="1799578"/>
            <a:ext cx="10108910" cy="5262979"/>
          </a:xfrm>
          <a:prstGeom prst="rect">
            <a:avLst/>
          </a:prstGeom>
          <a:noFill/>
        </p:spPr>
        <p:txBody>
          <a:bodyPr wrap="square">
            <a:spAutoFit/>
          </a:bodyPr>
          <a:lstStyle/>
          <a:p>
            <a:endParaRPr lang="fr-C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يهدف مشروع التكوين</a:t>
            </a:r>
            <a:r>
              <a:rPr lang="fr-FR"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a:t>
            </a: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إلى وضع الهيكل العام للبرنامج الدراسي المستقبلي وتحديد أهدافه والكفاءات المستهدفة.</a:t>
            </a:r>
          </a:p>
          <a:p>
            <a:pPr algn="just" rtl="1">
              <a:lnSpc>
                <a:spcPct val="150000"/>
              </a:lnSpc>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ويُدوَّن هذا المشروع في وثيقة تُستخدم كأداة للتواصل مع الشركاء، خاصة أثناء مرحلة المصادقة على المشروع.</a:t>
            </a:r>
          </a:p>
          <a:p>
            <a:pPr algn="just" rtl="1">
              <a:lnSpc>
                <a:spcPct val="150000"/>
              </a:lnSpc>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كما تُعد هذه الوثيقة مرجعًا أساسيا لمواصلة العمل بعد المصادقة.</a:t>
            </a:r>
          </a:p>
          <a:p>
            <a:pPr algn="just" rtl="1">
              <a:lnSpc>
                <a:spcPct val="150000"/>
              </a:lnSpc>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تتضمن الوثيقة ما يلي:</a:t>
            </a:r>
          </a:p>
          <a:p>
            <a:pPr algn="just" rtl="1">
              <a:lnSpc>
                <a:spcPct val="150000"/>
              </a:lnSpc>
              <a:buFont typeface="Wingdings" pitchFamily="2" charset="2"/>
              <a:buChar char="q"/>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أهداف البرنامج</a:t>
            </a:r>
          </a:p>
          <a:p>
            <a:pPr algn="just" rtl="1">
              <a:lnSpc>
                <a:spcPct val="150000"/>
              </a:lnSpc>
              <a:buFont typeface="Wingdings" pitchFamily="2" charset="2"/>
              <a:buChar char="q"/>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قائمة الكفاءات</a:t>
            </a:r>
          </a:p>
          <a:p>
            <a:pPr algn="just" rtl="1">
              <a:lnSpc>
                <a:spcPct val="150000"/>
              </a:lnSpc>
              <a:buFont typeface="Wingdings" pitchFamily="2" charset="2"/>
              <a:buChar char="q"/>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مصفوفة الكفاءات</a:t>
            </a:r>
          </a:p>
          <a:p>
            <a:pPr algn="just" rtl="1">
              <a:lnSpc>
                <a:spcPct val="150000"/>
              </a:lnSpc>
              <a:buFont typeface="Wingdings" pitchFamily="2" charset="2"/>
              <a:buChar char="q"/>
            </a:pPr>
            <a:r>
              <a:rPr lang="ar-S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rPr>
              <a:t> جدول المطابقة</a:t>
            </a:r>
          </a:p>
          <a:p>
            <a:endParaRPr lang="fr-CA" sz="24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grpSp>
        <p:nvGrpSpPr>
          <p:cNvPr id="18" name="Groupe 3">
            <a:extLst>
              <a:ext uri="{FF2B5EF4-FFF2-40B4-BE49-F238E27FC236}">
                <a16:creationId xmlns:a16="http://schemas.microsoft.com/office/drawing/2014/main" id="{65D091E6-F454-07A9-B796-3E574671B953}"/>
              </a:ext>
            </a:extLst>
          </p:cNvPr>
          <p:cNvGrpSpPr/>
          <p:nvPr/>
        </p:nvGrpSpPr>
        <p:grpSpPr>
          <a:xfrm>
            <a:off x="3598864" y="2687782"/>
            <a:ext cx="3848335" cy="3609687"/>
            <a:chOff x="1238246" y="131654"/>
            <a:chExt cx="3611887" cy="3457410"/>
          </a:xfrm>
        </p:grpSpPr>
        <p:sp>
          <p:nvSpPr>
            <p:cNvPr id="19" name="Ellipse 6">
              <a:extLst>
                <a:ext uri="{FF2B5EF4-FFF2-40B4-BE49-F238E27FC236}">
                  <a16:creationId xmlns:a16="http://schemas.microsoft.com/office/drawing/2014/main" id="{E4C4EAF5-F268-FC25-4D35-B8345E1DD667}"/>
                </a:ext>
              </a:extLst>
            </p:cNvPr>
            <p:cNvSpPr/>
            <p:nvPr/>
          </p:nvSpPr>
          <p:spPr>
            <a:xfrm>
              <a:off x="1238246" y="131654"/>
              <a:ext cx="3611887" cy="3457410"/>
            </a:xfrm>
            <a:prstGeom prst="ellipse">
              <a:avLst/>
            </a:prstGeom>
            <a:solidFill>
              <a:srgbClr val="4D1434">
                <a:lumMod val="25000"/>
                <a:lumOff val="75000"/>
                <a:alpha val="50000"/>
              </a:srgbClr>
            </a:solidFill>
            <a:ln w="50800" cap="rnd" cmpd="sng" algn="ctr">
              <a:solidFill>
                <a:srgbClr val="4D1434">
                  <a:lumMod val="10000"/>
                  <a:lumOff val="9000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0" name="Ellipse 4">
              <a:extLst>
                <a:ext uri="{FF2B5EF4-FFF2-40B4-BE49-F238E27FC236}">
                  <a16:creationId xmlns:a16="http://schemas.microsoft.com/office/drawing/2014/main" id="{231719C3-AD93-69C2-07E6-5CBE77905A8A}"/>
                </a:ext>
              </a:extLst>
            </p:cNvPr>
            <p:cNvSpPr txBox="1"/>
            <p:nvPr/>
          </p:nvSpPr>
          <p:spPr>
            <a:xfrm>
              <a:off x="1760845" y="677776"/>
              <a:ext cx="2724795" cy="2444758"/>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1155700" eaLnBrk="1" fontAlgn="auto" latinLnBrk="0" hangingPunct="1">
                <a:lnSpc>
                  <a:spcPct val="150000"/>
                </a:lnSpc>
                <a:spcBef>
                  <a:spcPct val="0"/>
                </a:spcBef>
                <a:spcAft>
                  <a:spcPct val="35000"/>
                </a:spcAft>
                <a:buClrTx/>
                <a:buSzTx/>
                <a:buFontTx/>
                <a:buNone/>
                <a:tabLst/>
                <a:defRPr/>
              </a:pPr>
              <a:r>
                <a:rPr kumimoji="0" lang="ar-SA" sz="3200" b="1" i="1" u="none" strike="noStrike" kern="0" cap="none" spc="0" normalizeH="0" baseline="0" noProof="0" dirty="0">
                  <a:ln>
                    <a:noFill/>
                  </a:ln>
                  <a:solidFill>
                    <a:srgbClr val="40619D">
                      <a:lumMod val="75000"/>
                    </a:srgbClr>
                  </a:solidFill>
                  <a:effectLst>
                    <a:outerShdw blurRad="38100" dist="38100" dir="2700000" algn="tl">
                      <a:srgbClr val="000000">
                        <a:alpha val="43137"/>
                      </a:srgbClr>
                    </a:outerShdw>
                  </a:effectLst>
                  <a:uLnTx/>
                  <a:uFillTx/>
                  <a:latin typeface="Trebuchet MS" panose="020B0603020202020204" pitchFamily="34" charset="0"/>
                  <a:ea typeface="+mn-ea"/>
                  <a:cs typeface="Arial" panose="020B0604020202020204" pitchFamily="34" charset="0"/>
                </a:rPr>
                <a:t>تحديد الكفاءات الواجب تطويرها لدى </a:t>
              </a:r>
              <a:r>
                <a:rPr kumimoji="0" lang="ar-SA" sz="3200" b="1" i="1" u="none" strike="noStrike" kern="0" cap="none" spc="0" normalizeH="0" baseline="0" noProof="0" dirty="0" err="1">
                  <a:ln>
                    <a:noFill/>
                  </a:ln>
                  <a:solidFill>
                    <a:srgbClr val="40619D">
                      <a:lumMod val="75000"/>
                    </a:srgbClr>
                  </a:solidFill>
                  <a:effectLst>
                    <a:outerShdw blurRad="38100" dist="38100" dir="2700000" algn="tl">
                      <a:srgbClr val="000000">
                        <a:alpha val="43137"/>
                      </a:srgbClr>
                    </a:outerShdw>
                  </a:effectLst>
                  <a:uLnTx/>
                  <a:uFillTx/>
                  <a:latin typeface="Trebuchet MS" panose="020B0603020202020204" pitchFamily="34" charset="0"/>
                  <a:ea typeface="+mn-ea"/>
                  <a:cs typeface="Arial" panose="020B0604020202020204" pitchFamily="34" charset="0"/>
                </a:rPr>
                <a:t>المترشح</a:t>
              </a:r>
              <a:r>
                <a:rPr kumimoji="0" lang="ar-SA" sz="3200" b="1" i="1" u="none" strike="noStrike" kern="0" cap="none" spc="0" normalizeH="0" baseline="0" noProof="0" dirty="0">
                  <a:ln>
                    <a:noFill/>
                  </a:ln>
                  <a:solidFill>
                    <a:srgbClr val="40619D">
                      <a:lumMod val="75000"/>
                    </a:srgbClr>
                  </a:solidFill>
                  <a:effectLst>
                    <a:outerShdw blurRad="38100" dist="38100" dir="2700000" algn="tl">
                      <a:srgbClr val="000000">
                        <a:alpha val="43137"/>
                      </a:srgbClr>
                    </a:outerShdw>
                  </a:effectLst>
                  <a:uLnTx/>
                  <a:uFillTx/>
                  <a:latin typeface="Trebuchet MS" panose="020B0603020202020204" pitchFamily="34" charset="0"/>
                  <a:ea typeface="+mn-ea"/>
                  <a:cs typeface="Arial" panose="020B0604020202020204" pitchFamily="34" charset="0"/>
                </a:rPr>
                <a:t> للمهنة المستهدفة</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graphicFrame>
        <p:nvGraphicFramePr>
          <p:cNvPr id="16" name="Espace réservé du contenu 7">
            <a:extLst>
              <a:ext uri="{FF2B5EF4-FFF2-40B4-BE49-F238E27FC236}">
                <a16:creationId xmlns:a16="http://schemas.microsoft.com/office/drawing/2014/main" id="{A31A08A7-B5D3-6737-9F3C-16D34CDCED56}"/>
              </a:ext>
            </a:extLst>
          </p:cNvPr>
          <p:cNvGraphicFramePr>
            <a:graphicFrameLocks/>
          </p:cNvGraphicFramePr>
          <p:nvPr>
            <p:extLst>
              <p:ext uri="{D42A27DB-BD31-4B8C-83A1-F6EECF244321}">
                <p14:modId xmlns:p14="http://schemas.microsoft.com/office/powerpoint/2010/main" val="243601874"/>
              </p:ext>
            </p:extLst>
          </p:nvPr>
        </p:nvGraphicFramePr>
        <p:xfrm>
          <a:off x="224411" y="2328455"/>
          <a:ext cx="10153553" cy="428053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sp>
        <p:nvSpPr>
          <p:cNvPr id="7"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3" name="Rectangle 1"/>
          <p:cNvSpPr>
            <a:spLocks noChangeArrowheads="1"/>
          </p:cNvSpPr>
          <p:nvPr/>
        </p:nvSpPr>
        <p:spPr bwMode="auto">
          <a:xfrm>
            <a:off x="0" y="1196462"/>
            <a:ext cx="10567227" cy="6001623"/>
          </a:xfrm>
          <a:prstGeom prst="rect">
            <a:avLst/>
          </a:prstGeom>
          <a:noFill/>
          <a:ln w="9525">
            <a:noFill/>
            <a:miter lim="800000"/>
            <a:headEnd/>
            <a:tailEnd/>
          </a:ln>
          <a:effectLst/>
        </p:spPr>
        <p:txBody>
          <a:bodyPr vert="horz" wrap="square" lIns="91421" tIns="45710" rIns="91421" bIns="45710" numCol="1" anchor="ctr" anchorCtr="0" compatLnSpc="1">
            <a:prstTxWarp prst="textNoShape">
              <a:avLst/>
            </a:prstTxWarp>
            <a:spAutoFit/>
          </a:bodyPr>
          <a:lstStyle/>
          <a:p>
            <a:pPr indent="457106" algn="ctr" rtl="1" fontAlgn="base">
              <a:lnSpc>
                <a:spcPct val="150000"/>
              </a:lnSpc>
              <a:spcBef>
                <a:spcPct val="0"/>
              </a:spcBef>
              <a:spcAft>
                <a:spcPct val="0"/>
              </a:spcAft>
            </a:pPr>
            <a:r>
              <a:rPr lang="ar-DZ" sz="3200" b="1" dirty="0">
                <a:latin typeface="Monotype Koufi" pitchFamily="2" charset="-78"/>
                <a:ea typeface="Monotype Koufi" pitchFamily="2" charset="-78"/>
                <a:cs typeface="Monotype Koufi" pitchFamily="2" charset="-78"/>
              </a:rPr>
              <a:t>مقدمــــــــــــــــــة</a:t>
            </a:r>
            <a:endParaRPr lang="fr-FR" sz="3000" b="1" dirty="0">
              <a:ln w="1905"/>
              <a:effectLst>
                <a:outerShdw blurRad="38100" dist="38100" dir="2700000" algn="tl">
                  <a:srgbClr val="000000">
                    <a:alpha val="43137"/>
                  </a:srgbClr>
                </a:outerShdw>
              </a:effectLst>
              <a:latin typeface="Sakkal Majalla" pitchFamily="2" charset="-78"/>
              <a:ea typeface="Times New Roman" pitchFamily="18" charset="0"/>
              <a:cs typeface="Sakkal Majalla" pitchFamily="2" charset="-78"/>
            </a:endParaRPr>
          </a:p>
          <a:p>
            <a:pPr algn="just"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في عالم يشهد تطورًا مستمرًا، </a:t>
            </a:r>
            <a:r>
              <a:rPr lang="ar-DZ" sz="3200" dirty="0">
                <a:effectLst>
                  <a:outerShdw blurRad="38100" dist="38100" dir="2700000" algn="tl">
                    <a:srgbClr val="000000">
                      <a:alpha val="43137"/>
                    </a:srgbClr>
                  </a:outerShdw>
                </a:effectLst>
                <a:latin typeface="Sakkal Majalla" pitchFamily="2" charset="-78"/>
                <a:cs typeface="Sakkal Majalla" pitchFamily="2" charset="-78"/>
              </a:rPr>
              <a:t>ي</a:t>
            </a:r>
            <a:r>
              <a:rPr lang="ar-SA" sz="3200" dirty="0">
                <a:effectLst>
                  <a:outerShdw blurRad="38100" dist="38100" dir="2700000" algn="tl">
                    <a:srgbClr val="000000">
                      <a:alpha val="43137"/>
                    </a:srgbClr>
                  </a:outerShdw>
                </a:effectLst>
                <a:latin typeface="Sakkal Majalla" pitchFamily="2" charset="-78"/>
                <a:cs typeface="Sakkal Majalla" pitchFamily="2" charset="-78"/>
              </a:rPr>
              <a:t>لعب التكوين المهني دورًا محوريًا في اكتساب المهارات التي تتماشى مع متطلبات سوق العمل الحالية. ومع ذلك، لا يكفي تصميم برنامج تكويني فحسب، بل تكمن قيمته الحقيقية في الطريقة التي يتم </a:t>
            </a:r>
            <a:r>
              <a:rPr lang="ar-SA" sz="3200" dirty="0" err="1">
                <a:effectLst>
                  <a:outerShdw blurRad="38100" dist="38100" dir="2700000" algn="tl">
                    <a:srgbClr val="000000">
                      <a:alpha val="43137"/>
                    </a:srgbClr>
                  </a:outerShdw>
                </a:effectLst>
                <a:latin typeface="Sakkal Majalla" pitchFamily="2" charset="-78"/>
                <a:cs typeface="Sakkal Majalla" pitchFamily="2" charset="-78"/>
              </a:rPr>
              <a:t>بها</a:t>
            </a:r>
            <a:r>
              <a:rPr lang="ar-SA" sz="3200" dirty="0">
                <a:effectLst>
                  <a:outerShdw blurRad="38100" dist="38100" dir="2700000" algn="tl">
                    <a:srgbClr val="000000">
                      <a:alpha val="43137"/>
                    </a:srgbClr>
                  </a:outerShdw>
                </a:effectLst>
                <a:latin typeface="Sakkal Majalla" pitchFamily="2" charset="-78"/>
                <a:cs typeface="Sakkal Majalla" pitchFamily="2" charset="-78"/>
              </a:rPr>
              <a:t> استغلاله ميدانيًا.</a:t>
            </a:r>
          </a:p>
          <a:p>
            <a:pPr algn="just"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يتمثل استغلال برنامج التكوين في تنفيذ هذا البرنامج وتكييفه وتفعيله بما يتماشى مع تفاعل المتكونين، مع الأخذ بعين الاعتبار احتياجاتهم وخصائصهم وواقع السياق الذي يتم فيه التكوين. وتُعدّ هذه المرحلة الحاسمة ضمانًا لتحقيق الأهداف البيداغوجية المسطرة بشكل فعّال ومستدام.</a:t>
            </a:r>
            <a:endParaRPr lang="ar-DZ" sz="44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البعد البيداغوجي</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graphicFrame>
        <p:nvGraphicFramePr>
          <p:cNvPr id="15" name="Tableau 8"/>
          <p:cNvGraphicFramePr>
            <a:graphicFrameLocks noGrp="1"/>
          </p:cNvGraphicFramePr>
          <p:nvPr>
            <p:extLst>
              <p:ext uri="{D42A27DB-BD31-4B8C-83A1-F6EECF244321}">
                <p14:modId xmlns:p14="http://schemas.microsoft.com/office/powerpoint/2010/main" val="3071481240"/>
              </p:ext>
            </p:extLst>
          </p:nvPr>
        </p:nvGraphicFramePr>
        <p:xfrm>
          <a:off x="186405" y="2406889"/>
          <a:ext cx="10275523" cy="4069080"/>
        </p:xfrm>
        <a:graphic>
          <a:graphicData uri="http://schemas.openxmlformats.org/drawingml/2006/table">
            <a:tbl>
              <a:tblPr firstRow="1" bandRow="1"/>
              <a:tblGrid>
                <a:gridCol w="5533130">
                  <a:extLst>
                    <a:ext uri="{9D8B030D-6E8A-4147-A177-3AD203B41FA5}">
                      <a16:colId xmlns:a16="http://schemas.microsoft.com/office/drawing/2014/main" val="20000"/>
                    </a:ext>
                  </a:extLst>
                </a:gridCol>
                <a:gridCol w="4742393">
                  <a:extLst>
                    <a:ext uri="{9D8B030D-6E8A-4147-A177-3AD203B41FA5}">
                      <a16:colId xmlns:a16="http://schemas.microsoft.com/office/drawing/2014/main" val="20001"/>
                    </a:ext>
                  </a:extLst>
                </a:gridCol>
              </a:tblGrid>
              <a:tr h="370840">
                <a:tc>
                  <a:txBody>
                    <a:bodyPr/>
                    <a:lstStyle>
                      <a:defPPr>
                        <a:defRPr lang="fr-FR"/>
                      </a:defPPr>
                      <a:lvl1pPr marL="0" algn="l" defTabSz="914400" rtl="0" eaLnBrk="1" latinLnBrk="0" hangingPunct="1">
                        <a:defRPr sz="1800" b="1" kern="1200">
                          <a:solidFill>
                            <a:schemeClr val="lt1"/>
                          </a:solidFill>
                          <a:latin typeface="Gill Sans MT"/>
                        </a:defRPr>
                      </a:lvl1pPr>
                      <a:lvl2pPr marL="457200" algn="l" defTabSz="914400" rtl="0" eaLnBrk="1" latinLnBrk="0" hangingPunct="1">
                        <a:defRPr sz="1800" b="1" kern="1200">
                          <a:solidFill>
                            <a:schemeClr val="lt1"/>
                          </a:solidFill>
                          <a:latin typeface="Gill Sans MT"/>
                        </a:defRPr>
                      </a:lvl2pPr>
                      <a:lvl3pPr marL="914400" algn="l" defTabSz="914400" rtl="0" eaLnBrk="1" latinLnBrk="0" hangingPunct="1">
                        <a:defRPr sz="1800" b="1" kern="1200">
                          <a:solidFill>
                            <a:schemeClr val="lt1"/>
                          </a:solidFill>
                          <a:latin typeface="Gill Sans MT"/>
                        </a:defRPr>
                      </a:lvl3pPr>
                      <a:lvl4pPr marL="1371600" algn="l" defTabSz="914400" rtl="0" eaLnBrk="1" latinLnBrk="0" hangingPunct="1">
                        <a:defRPr sz="1800" b="1" kern="1200">
                          <a:solidFill>
                            <a:schemeClr val="lt1"/>
                          </a:solidFill>
                          <a:latin typeface="Gill Sans MT"/>
                        </a:defRPr>
                      </a:lvl4pPr>
                      <a:lvl5pPr marL="1828800" algn="l" defTabSz="914400" rtl="0" eaLnBrk="1" latinLnBrk="0" hangingPunct="1">
                        <a:defRPr sz="1800" b="1" kern="1200">
                          <a:solidFill>
                            <a:schemeClr val="lt1"/>
                          </a:solidFill>
                          <a:latin typeface="Gill Sans MT"/>
                        </a:defRPr>
                      </a:lvl5pPr>
                      <a:lvl6pPr marL="2286000" algn="l" defTabSz="914400" rtl="0" eaLnBrk="1" latinLnBrk="0" hangingPunct="1">
                        <a:defRPr sz="1800" b="1" kern="1200">
                          <a:solidFill>
                            <a:schemeClr val="lt1"/>
                          </a:solidFill>
                          <a:latin typeface="Gill Sans MT"/>
                        </a:defRPr>
                      </a:lvl6pPr>
                      <a:lvl7pPr marL="2743200" algn="l" defTabSz="914400" rtl="0" eaLnBrk="1" latinLnBrk="0" hangingPunct="1">
                        <a:defRPr sz="1800" b="1" kern="1200">
                          <a:solidFill>
                            <a:schemeClr val="lt1"/>
                          </a:solidFill>
                          <a:latin typeface="Gill Sans MT"/>
                        </a:defRPr>
                      </a:lvl7pPr>
                      <a:lvl8pPr marL="3200400" algn="l" defTabSz="914400" rtl="0" eaLnBrk="1" latinLnBrk="0" hangingPunct="1">
                        <a:defRPr sz="1800" b="1" kern="1200">
                          <a:solidFill>
                            <a:schemeClr val="lt1"/>
                          </a:solidFill>
                          <a:latin typeface="Gill Sans MT"/>
                        </a:defRPr>
                      </a:lvl8pPr>
                      <a:lvl9pPr marL="3657600" algn="l" defTabSz="914400" rtl="0" eaLnBrk="1" latinLnBrk="0" hangingPunct="1">
                        <a:defRPr sz="1800" b="1" kern="1200">
                          <a:solidFill>
                            <a:schemeClr val="lt1"/>
                          </a:solidFill>
                          <a:latin typeface="Gill Sans MT"/>
                        </a:defRPr>
                      </a:lvl9pPr>
                    </a:lstStyle>
                    <a:p>
                      <a:endParaRPr lang="fr-FR" sz="1000" dirty="0">
                        <a:effectLst>
                          <a:outerShdw blurRad="38100" dist="38100" dir="2700000" algn="tl">
                            <a:srgbClr val="000000">
                              <a:alpha val="43137"/>
                            </a:srgbClr>
                          </a:outerShdw>
                        </a:effectLst>
                        <a:latin typeface="Sakkal Majalla" pitchFamily="2" charset="-78"/>
                        <a:cs typeface="Sakkal Majalla" pitchFamily="2" charset="-78"/>
                      </a:endParaRPr>
                    </a:p>
                    <a:p>
                      <a:pPr algn="ctr"/>
                      <a:r>
                        <a:rPr lang="ar-DZ" sz="2400" b="1" dirty="0">
                          <a:solidFill>
                            <a:schemeClr val="tx1"/>
                          </a:solidFill>
                          <a:effectLst>
                            <a:outerShdw blurRad="38100" dist="38100" dir="2700000" algn="tl">
                              <a:srgbClr val="000000">
                                <a:alpha val="43137"/>
                              </a:srgbClr>
                            </a:outerShdw>
                          </a:effectLst>
                          <a:latin typeface="Sakkal Majalla" pitchFamily="2" charset="-78"/>
                          <a:cs typeface="Sakkal Majalla" pitchFamily="2" charset="-78"/>
                        </a:rPr>
                        <a:t>الدلالـــة البيداغوجية</a:t>
                      </a:r>
                      <a:endParaRPr lang="fr-FR" sz="2400" b="1" dirty="0">
                        <a:solidFill>
                          <a:schemeClr val="tx1"/>
                        </a:solidFill>
                        <a:effectLst>
                          <a:outerShdw blurRad="38100" dist="38100" dir="2700000" algn="tl">
                            <a:srgbClr val="000000">
                              <a:alpha val="43137"/>
                            </a:srgbClr>
                          </a:outerShdw>
                        </a:effectLst>
                        <a:latin typeface="Sakkal Majalla" pitchFamily="2" charset="-78"/>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D1434">
                        <a:lumMod val="25000"/>
                        <a:lumOff val="75000"/>
                      </a:srgbClr>
                    </a:solidFill>
                  </a:tcPr>
                </a:tc>
                <a:tc>
                  <a:txBody>
                    <a:bodyPr/>
                    <a:lstStyle>
                      <a:defPPr>
                        <a:defRPr lang="fr-FR"/>
                      </a:defPPr>
                      <a:lvl1pPr marL="0" algn="l" defTabSz="914400" rtl="0" eaLnBrk="1" latinLnBrk="0" hangingPunct="1">
                        <a:defRPr sz="1800" b="1" kern="1200">
                          <a:solidFill>
                            <a:schemeClr val="lt1"/>
                          </a:solidFill>
                          <a:latin typeface="Gill Sans MT"/>
                        </a:defRPr>
                      </a:lvl1pPr>
                      <a:lvl2pPr marL="457200" algn="l" defTabSz="914400" rtl="0" eaLnBrk="1" latinLnBrk="0" hangingPunct="1">
                        <a:defRPr sz="1800" b="1" kern="1200">
                          <a:solidFill>
                            <a:schemeClr val="lt1"/>
                          </a:solidFill>
                          <a:latin typeface="Gill Sans MT"/>
                        </a:defRPr>
                      </a:lvl2pPr>
                      <a:lvl3pPr marL="914400" algn="l" defTabSz="914400" rtl="0" eaLnBrk="1" latinLnBrk="0" hangingPunct="1">
                        <a:defRPr sz="1800" b="1" kern="1200">
                          <a:solidFill>
                            <a:schemeClr val="lt1"/>
                          </a:solidFill>
                          <a:latin typeface="Gill Sans MT"/>
                        </a:defRPr>
                      </a:lvl3pPr>
                      <a:lvl4pPr marL="1371600" algn="l" defTabSz="914400" rtl="0" eaLnBrk="1" latinLnBrk="0" hangingPunct="1">
                        <a:defRPr sz="1800" b="1" kern="1200">
                          <a:solidFill>
                            <a:schemeClr val="lt1"/>
                          </a:solidFill>
                          <a:latin typeface="Gill Sans MT"/>
                        </a:defRPr>
                      </a:lvl4pPr>
                      <a:lvl5pPr marL="1828800" algn="l" defTabSz="914400" rtl="0" eaLnBrk="1" latinLnBrk="0" hangingPunct="1">
                        <a:defRPr sz="1800" b="1" kern="1200">
                          <a:solidFill>
                            <a:schemeClr val="lt1"/>
                          </a:solidFill>
                          <a:latin typeface="Gill Sans MT"/>
                        </a:defRPr>
                      </a:lvl5pPr>
                      <a:lvl6pPr marL="2286000" algn="l" defTabSz="914400" rtl="0" eaLnBrk="1" latinLnBrk="0" hangingPunct="1">
                        <a:defRPr sz="1800" b="1" kern="1200">
                          <a:solidFill>
                            <a:schemeClr val="lt1"/>
                          </a:solidFill>
                          <a:latin typeface="Gill Sans MT"/>
                        </a:defRPr>
                      </a:lvl6pPr>
                      <a:lvl7pPr marL="2743200" algn="l" defTabSz="914400" rtl="0" eaLnBrk="1" latinLnBrk="0" hangingPunct="1">
                        <a:defRPr sz="1800" b="1" kern="1200">
                          <a:solidFill>
                            <a:schemeClr val="lt1"/>
                          </a:solidFill>
                          <a:latin typeface="Gill Sans MT"/>
                        </a:defRPr>
                      </a:lvl7pPr>
                      <a:lvl8pPr marL="3200400" algn="l" defTabSz="914400" rtl="0" eaLnBrk="1" latinLnBrk="0" hangingPunct="1">
                        <a:defRPr sz="1800" b="1" kern="1200">
                          <a:solidFill>
                            <a:schemeClr val="lt1"/>
                          </a:solidFill>
                          <a:latin typeface="Gill Sans MT"/>
                        </a:defRPr>
                      </a:lvl8pPr>
                      <a:lvl9pPr marL="3657600" algn="l" defTabSz="914400" rtl="0" eaLnBrk="1" latinLnBrk="0" hangingPunct="1">
                        <a:defRPr sz="1800" b="1" kern="1200">
                          <a:solidFill>
                            <a:schemeClr val="lt1"/>
                          </a:solidFill>
                          <a:latin typeface="Gill Sans MT"/>
                        </a:defRPr>
                      </a:lvl9pPr>
                    </a:lstStyle>
                    <a:p>
                      <a:pPr marL="0" algn="ctr" defTabSz="457200" rtl="0" eaLnBrk="1" latinLnBrk="0" hangingPunct="1"/>
                      <a:endParaRPr lang="fr-FR" sz="900" b="1"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p>
                      <a:pPr marL="0" algn="ctr" defTabSz="457200" rtl="0" eaLnBrk="1" latinLnBrk="0" hangingPunct="1"/>
                      <a:r>
                        <a:rPr lang="ar-DZ" sz="2400" b="1"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التعريف</a:t>
                      </a:r>
                      <a:endParaRPr lang="fr-FR" sz="2400" b="1"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D1434">
                        <a:lumMod val="25000"/>
                        <a:lumOff val="75000"/>
                      </a:srgbClr>
                    </a:solidFill>
                  </a:tcPr>
                </a:tc>
                <a:extLst>
                  <a:ext uri="{0D108BD9-81ED-4DB2-BD59-A6C34878D82A}">
                    <a16:rowId xmlns:a16="http://schemas.microsoft.com/office/drawing/2014/main" val="10000"/>
                  </a:ext>
                </a:extLst>
              </a:tr>
              <a:tr h="0">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algn="r"/>
                      <a:r>
                        <a:rPr lang="ar-DZ" sz="2000" b="1" kern="1200" dirty="0">
                          <a:solidFill>
                            <a:schemeClr val="dk1"/>
                          </a:solidFill>
                          <a:latin typeface="Sakkal Majalla" pitchFamily="2" charset="-78"/>
                          <a:ea typeface="Times New Roman"/>
                          <a:cs typeface="Sakkal Majalla" pitchFamily="2" charset="-78"/>
                        </a:rPr>
                        <a:t>المسؤولية</a:t>
                      </a:r>
                    </a:p>
                    <a:p>
                      <a:pPr algn="r"/>
                      <a:r>
                        <a:rPr lang="ar-DZ" sz="2000" b="1" kern="1200" dirty="0">
                          <a:solidFill>
                            <a:schemeClr val="dk1"/>
                          </a:solidFill>
                          <a:latin typeface="Sakkal Majalla" pitchFamily="2" charset="-78"/>
                          <a:ea typeface="Times New Roman"/>
                          <a:cs typeface="Sakkal Majalla" pitchFamily="2" charset="-78"/>
                        </a:rPr>
                        <a:t> </a:t>
                      </a:r>
                      <a:r>
                        <a:rPr lang="ar-DZ" sz="2000" b="1" kern="1200" dirty="0" err="1">
                          <a:solidFill>
                            <a:schemeClr val="dk1"/>
                          </a:solidFill>
                          <a:latin typeface="Sakkal Majalla" pitchFamily="2" charset="-78"/>
                          <a:ea typeface="Times New Roman"/>
                          <a:cs typeface="Sakkal Majalla" pitchFamily="2" charset="-78"/>
                        </a:rPr>
                        <a:t>الإستقلالية</a:t>
                      </a:r>
                      <a:r>
                        <a:rPr lang="ar-DZ" sz="2000" b="1" kern="1200" dirty="0">
                          <a:solidFill>
                            <a:schemeClr val="dk1"/>
                          </a:solidFill>
                          <a:latin typeface="Sakkal Majalla" pitchFamily="2" charset="-78"/>
                          <a:ea typeface="Times New Roman"/>
                          <a:cs typeface="Sakkal Majalla" pitchFamily="2" charset="-78"/>
                        </a:rPr>
                        <a:t> في العمل ( </a:t>
                      </a:r>
                      <a:r>
                        <a:rPr lang="ar-DZ" sz="2000" b="1" kern="1200" dirty="0" err="1">
                          <a:solidFill>
                            <a:schemeClr val="dk1"/>
                          </a:solidFill>
                          <a:latin typeface="Sakkal Majalla" pitchFamily="2" charset="-78"/>
                          <a:ea typeface="Times New Roman"/>
                          <a:cs typeface="Sakkal Majalla" pitchFamily="2" charset="-78"/>
                        </a:rPr>
                        <a:t>الإعتماد</a:t>
                      </a:r>
                      <a:r>
                        <a:rPr lang="ar-DZ" sz="2000" b="1" kern="1200" dirty="0">
                          <a:solidFill>
                            <a:schemeClr val="dk1"/>
                          </a:solidFill>
                          <a:latin typeface="Sakkal Majalla" pitchFamily="2" charset="-78"/>
                          <a:ea typeface="Times New Roman"/>
                          <a:cs typeface="Sakkal Majalla" pitchFamily="2" charset="-78"/>
                        </a:rPr>
                        <a:t> على النفس)</a:t>
                      </a:r>
                      <a:endParaRPr lang="fr-FR" sz="1050" b="1" kern="1200" dirty="0">
                        <a:solidFill>
                          <a:schemeClr val="dk1"/>
                        </a:solidFill>
                        <a:latin typeface="Sakkal Majalla" pitchFamily="2" charset="-78"/>
                        <a:ea typeface="Times New Roman"/>
                        <a:cs typeface="Sakkal Majalla"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lvl="0" algn="ctr" rtl="0"/>
                      <a:r>
                        <a:rPr lang="ar-DZ"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الكفاءة هي قدرة على الفعل...</a:t>
                      </a:r>
                    </a:p>
                    <a:p>
                      <a:pPr lvl="0" algn="ctr" rtl="0"/>
                      <a:endParaRPr lang="fr-CA"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p>
                      <a:pPr algn="ctr"/>
                      <a:endParaRPr lang="fr-FR" sz="500" dirty="0">
                        <a:latin typeface="Sakkal Majalla" pitchFamily="2" charset="-78"/>
                        <a:cs typeface="Sakkal Majalla"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extLst>
                  <a:ext uri="{0D108BD9-81ED-4DB2-BD59-A6C34878D82A}">
                    <a16:rowId xmlns:a16="http://schemas.microsoft.com/office/drawing/2014/main" val="10001"/>
                  </a:ext>
                </a:extLst>
              </a:tr>
              <a:tr h="370840">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algn="r"/>
                      <a:endParaRPr lang="fr-FR" sz="600" dirty="0">
                        <a:latin typeface="Sakkal Majalla" pitchFamily="2" charset="-78"/>
                        <a:cs typeface="Sakkal Majalla" pitchFamily="2" charset="-78"/>
                      </a:endParaRPr>
                    </a:p>
                    <a:p>
                      <a:pPr marL="0" algn="r" defTabSz="457200" rtl="0" eaLnBrk="1" latinLnBrk="0" hangingPunct="1"/>
                      <a:r>
                        <a:rPr lang="ar-DZ" sz="2000" b="1" kern="1200" dirty="0" err="1">
                          <a:solidFill>
                            <a:schemeClr val="dk1"/>
                          </a:solidFill>
                          <a:latin typeface="Sakkal Majalla" pitchFamily="2" charset="-78"/>
                          <a:ea typeface="Times New Roman"/>
                          <a:cs typeface="Sakkal Majalla" pitchFamily="2" charset="-78"/>
                        </a:rPr>
                        <a:t>النجاعة</a:t>
                      </a:r>
                      <a:r>
                        <a:rPr lang="ar-DZ" sz="2000" b="1" kern="1200" baseline="0" dirty="0">
                          <a:solidFill>
                            <a:schemeClr val="dk1"/>
                          </a:solidFill>
                          <a:latin typeface="Sakkal Majalla" pitchFamily="2" charset="-78"/>
                          <a:ea typeface="Times New Roman"/>
                          <a:cs typeface="Sakkal Majalla" pitchFamily="2" charset="-78"/>
                        </a:rPr>
                        <a:t> أو الفعالية</a:t>
                      </a:r>
                    </a:p>
                    <a:p>
                      <a:pPr marL="0" algn="r" defTabSz="457200" rtl="0" eaLnBrk="1" latinLnBrk="0" hangingPunct="1"/>
                      <a:r>
                        <a:rPr lang="ar-DZ" sz="2000" b="1" kern="1200" baseline="0" dirty="0">
                          <a:solidFill>
                            <a:schemeClr val="dk1"/>
                          </a:solidFill>
                          <a:latin typeface="Sakkal Majalla" pitchFamily="2" charset="-78"/>
                          <a:ea typeface="Times New Roman"/>
                          <a:cs typeface="Sakkal Majalla" pitchFamily="2" charset="-78"/>
                        </a:rPr>
                        <a:t>القابلية لإعادة الإنجاز أو إمكانية التكرار بنفس الجودة</a:t>
                      </a:r>
                      <a:endParaRPr lang="fr-FR" sz="2000" b="1" kern="1200" dirty="0">
                        <a:solidFill>
                          <a:schemeClr val="dk1"/>
                        </a:solidFill>
                        <a:latin typeface="Sakkal Majalla" pitchFamily="2" charset="-78"/>
                        <a:ea typeface="Times New Roman"/>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20000"/>
                      </a:srgbClr>
                    </a:solidFill>
                  </a:tcPr>
                </a:tc>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lvl="0" indent="0" algn="ctr" defTabSz="1111250" rtl="0">
                        <a:lnSpc>
                          <a:spcPct val="90000"/>
                        </a:lnSpc>
                        <a:spcBef>
                          <a:spcPct val="0"/>
                        </a:spcBef>
                        <a:spcAft>
                          <a:spcPct val="35000"/>
                        </a:spcAft>
                        <a:buNone/>
                      </a:pPr>
                      <a:r>
                        <a:rPr lang="ar-DZ"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على النجاح...</a:t>
                      </a:r>
                      <a:endParaRPr lang="fr-CA"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20000"/>
                      </a:srgbClr>
                    </a:solidFill>
                  </a:tcPr>
                </a:tc>
                <a:extLst>
                  <a:ext uri="{0D108BD9-81ED-4DB2-BD59-A6C34878D82A}">
                    <a16:rowId xmlns:a16="http://schemas.microsoft.com/office/drawing/2014/main" val="10002"/>
                  </a:ext>
                </a:extLst>
              </a:tr>
              <a:tr h="370840">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algn="r"/>
                      <a:endParaRPr lang="fr-FR" sz="600" dirty="0">
                        <a:latin typeface="Sakkal Majalla" pitchFamily="2" charset="-78"/>
                        <a:cs typeface="Sakkal Majalla" pitchFamily="2" charset="-78"/>
                      </a:endParaRPr>
                    </a:p>
                    <a:p>
                      <a:pPr marL="0" algn="r" defTabSz="457200" rtl="0" eaLnBrk="1" latinLnBrk="0" hangingPunct="1"/>
                      <a:r>
                        <a:rPr lang="ar-SA" sz="2000" b="1" kern="1200" dirty="0">
                          <a:solidFill>
                            <a:schemeClr val="dk1"/>
                          </a:solidFill>
                          <a:latin typeface="Sakkal Majalla" pitchFamily="2" charset="-78"/>
                          <a:ea typeface="Times New Roman"/>
                          <a:cs typeface="Sakkal Majalla" pitchFamily="2" charset="-78"/>
                        </a:rPr>
                        <a:t>القدرة على نقل الكفاءة إلى وضعيات جديدة</a:t>
                      </a:r>
                      <a:endParaRPr lang="fr-FR" sz="2000" b="1" kern="1200" dirty="0">
                        <a:solidFill>
                          <a:schemeClr val="dk1"/>
                        </a:solidFill>
                        <a:latin typeface="Sakkal Majalla" pitchFamily="2" charset="-78"/>
                        <a:ea typeface="Times New Roman"/>
                        <a:cs typeface="Sakkal Majalla" pitchFamily="2" charset="-78"/>
                      </a:endParaRPr>
                    </a:p>
                    <a:p>
                      <a:pPr marL="0" marR="0" indent="0" algn="r" defTabSz="457200" rtl="0" eaLnBrk="1" fontAlgn="auto" latinLnBrk="0" hangingPunct="1">
                        <a:lnSpc>
                          <a:spcPct val="100000"/>
                        </a:lnSpc>
                        <a:spcBef>
                          <a:spcPts val="0"/>
                        </a:spcBef>
                        <a:spcAft>
                          <a:spcPts val="0"/>
                        </a:spcAft>
                        <a:buClrTx/>
                        <a:buSzTx/>
                        <a:buFontTx/>
                        <a:buNone/>
                        <a:tabLst/>
                        <a:defRPr/>
                      </a:pPr>
                      <a:r>
                        <a:rPr lang="ar-DZ" sz="2000" b="1" kern="1200" dirty="0">
                          <a:solidFill>
                            <a:schemeClr val="dk1"/>
                          </a:solidFill>
                          <a:latin typeface="Sakkal Majalla" pitchFamily="2" charset="-78"/>
                          <a:ea typeface="Times New Roman"/>
                          <a:cs typeface="Sakkal Majalla" pitchFamily="2" charset="-78"/>
                        </a:rPr>
                        <a:t>القدرة على مواصلة تطوير الكفاءة خارج إطار التكوين</a:t>
                      </a:r>
                      <a:endParaRPr lang="fr-FR" sz="2000" b="1" kern="1200" dirty="0">
                        <a:solidFill>
                          <a:schemeClr val="dk1"/>
                        </a:solidFill>
                        <a:latin typeface="Sakkal Majalla" pitchFamily="2" charset="-78"/>
                        <a:ea typeface="Times New Roman"/>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marR="0" lvl="0" indent="0" algn="ctr" defTabSz="1111250" rtl="0" eaLnBrk="1" fontAlgn="auto" latinLnBrk="0" hangingPunct="1">
                        <a:lnSpc>
                          <a:spcPct val="90000"/>
                        </a:lnSpc>
                        <a:spcBef>
                          <a:spcPct val="0"/>
                        </a:spcBef>
                        <a:spcAft>
                          <a:spcPct val="35000"/>
                        </a:spcAft>
                        <a:buClrTx/>
                        <a:buSzTx/>
                        <a:buFontTx/>
                        <a:buNone/>
                        <a:tabLst/>
                        <a:defRPr/>
                      </a:pPr>
                      <a:r>
                        <a:rPr lang="ar-DZ"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وعلى التطور...</a:t>
                      </a:r>
                      <a:endParaRPr lang="fr-CA"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p>
                      <a:pPr marL="0" lvl="0" indent="0" algn="ctr" defTabSz="1111250" rtl="0" eaLnBrk="1" latinLnBrk="0" hangingPunct="1">
                        <a:lnSpc>
                          <a:spcPct val="90000"/>
                        </a:lnSpc>
                        <a:spcBef>
                          <a:spcPct val="0"/>
                        </a:spcBef>
                        <a:spcAft>
                          <a:spcPct val="35000"/>
                        </a:spcAft>
                        <a:buNone/>
                      </a:pPr>
                      <a:endParaRPr lang="fr-CA"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extLst>
                  <a:ext uri="{0D108BD9-81ED-4DB2-BD59-A6C34878D82A}">
                    <a16:rowId xmlns:a16="http://schemas.microsoft.com/office/drawing/2014/main" val="10003"/>
                  </a:ext>
                </a:extLst>
              </a:tr>
              <a:tr h="370840">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algn="r" defTabSz="457200" rtl="0" eaLnBrk="1" latinLnBrk="0" hangingPunct="1"/>
                      <a:r>
                        <a:rPr lang="ar-SA" sz="2000" b="1" kern="1200" dirty="0">
                          <a:solidFill>
                            <a:schemeClr val="dk1"/>
                          </a:solidFill>
                          <a:latin typeface="Sakkal Majalla" pitchFamily="2" charset="-78"/>
                          <a:ea typeface="Times New Roman"/>
                          <a:cs typeface="Sakkal Majalla" pitchFamily="2" charset="-78"/>
                        </a:rPr>
                        <a:t>اكتساب وتكامل المعارف، المهارات، والسلوكيات المرتبطة بالكفاءة</a:t>
                      </a:r>
                      <a:endParaRPr lang="fr-FR" sz="2000" b="1" kern="1200" dirty="0">
                        <a:solidFill>
                          <a:schemeClr val="dk1"/>
                        </a:solidFill>
                        <a:latin typeface="Sakkal Majalla" pitchFamily="2" charset="-78"/>
                        <a:ea typeface="Times New Roman"/>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20000"/>
                      </a:srgbClr>
                    </a:solidFill>
                  </a:tcPr>
                </a:tc>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marR="0" lvl="0" indent="0" algn="ctr" defTabSz="1111250" rtl="0" eaLnBrk="1" fontAlgn="auto" latinLnBrk="0" hangingPunct="1">
                        <a:lnSpc>
                          <a:spcPct val="90000"/>
                        </a:lnSpc>
                        <a:spcBef>
                          <a:spcPct val="0"/>
                        </a:spcBef>
                        <a:spcAft>
                          <a:spcPct val="35000"/>
                        </a:spcAft>
                        <a:buClrTx/>
                        <a:buSzTx/>
                        <a:buFontTx/>
                        <a:buNone/>
                        <a:tabLst/>
                        <a:defRPr/>
                      </a:pPr>
                      <a:r>
                        <a:rPr lang="ar-DZ"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تستند إلى مجموعة منظمة من المعارف... </a:t>
                      </a:r>
                      <a:endParaRPr lang="fr-CA"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20000"/>
                      </a:srgbClr>
                    </a:solidFill>
                  </a:tcPr>
                </a:tc>
                <a:extLst>
                  <a:ext uri="{0D108BD9-81ED-4DB2-BD59-A6C34878D82A}">
                    <a16:rowId xmlns:a16="http://schemas.microsoft.com/office/drawing/2014/main" val="10004"/>
                  </a:ext>
                </a:extLst>
              </a:tr>
              <a:tr h="370840">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algn="r" defTabSz="457200" rtl="0" eaLnBrk="1" latinLnBrk="0" hangingPunct="1"/>
                      <a:r>
                        <a:rPr lang="ar-SA" sz="2000" b="1" kern="1200" dirty="0">
                          <a:solidFill>
                            <a:schemeClr val="dk1"/>
                          </a:solidFill>
                          <a:latin typeface="Sakkal Majalla" pitchFamily="2" charset="-78"/>
                          <a:ea typeface="Times New Roman"/>
                          <a:cs typeface="Sakkal Majalla" pitchFamily="2" charset="-78"/>
                        </a:rPr>
                        <a:t>التأهيل</a:t>
                      </a:r>
                      <a:endParaRPr lang="fr-FR" sz="2000" b="1" kern="1200" dirty="0">
                        <a:solidFill>
                          <a:schemeClr val="dk1"/>
                        </a:solidFill>
                        <a:latin typeface="Sakkal Majalla" pitchFamily="2" charset="-78"/>
                        <a:ea typeface="Times New Roman"/>
                        <a:cs typeface="Sakkal Majalla" pitchFamily="2" charset="-78"/>
                      </a:endParaRPr>
                    </a:p>
                    <a:p>
                      <a:pPr marL="0" algn="r" defTabSz="457200" rtl="0" eaLnBrk="1" latinLnBrk="0" hangingPunct="1"/>
                      <a:r>
                        <a:rPr lang="ar-SA" sz="2000" b="1" kern="1200" dirty="0">
                          <a:solidFill>
                            <a:schemeClr val="dk1"/>
                          </a:solidFill>
                          <a:latin typeface="Sakkal Majalla" pitchFamily="2" charset="-78"/>
                          <a:ea typeface="Times New Roman"/>
                          <a:cs typeface="Sakkal Majalla" pitchFamily="2" charset="-78"/>
                        </a:rPr>
                        <a:t>القدرة على الاندماج الفوري في مناصب العمل</a:t>
                      </a:r>
                      <a:endParaRPr lang="fr-FR" sz="2000" b="1" kern="1200" dirty="0">
                        <a:solidFill>
                          <a:schemeClr val="dk1"/>
                        </a:solidFill>
                        <a:latin typeface="Sakkal Majalla" pitchFamily="2" charset="-78"/>
                        <a:ea typeface="Times New Roman"/>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tc>
                  <a:txBody>
                    <a:bodyPr/>
                    <a:lstStyle>
                      <a:defPPr>
                        <a:defRPr lang="fr-FR"/>
                      </a:defPPr>
                      <a:lvl1pPr marL="0" algn="l" defTabSz="914400" rtl="0" eaLnBrk="1" latinLnBrk="0" hangingPunct="1">
                        <a:defRPr sz="1800" kern="1200">
                          <a:solidFill>
                            <a:schemeClr val="dk1"/>
                          </a:solidFill>
                          <a:latin typeface="Gill Sans MT"/>
                        </a:defRPr>
                      </a:lvl1pPr>
                      <a:lvl2pPr marL="457200" algn="l" defTabSz="914400" rtl="0" eaLnBrk="1" latinLnBrk="0" hangingPunct="1">
                        <a:defRPr sz="1800" kern="1200">
                          <a:solidFill>
                            <a:schemeClr val="dk1"/>
                          </a:solidFill>
                          <a:latin typeface="Gill Sans MT"/>
                        </a:defRPr>
                      </a:lvl2pPr>
                      <a:lvl3pPr marL="914400" algn="l" defTabSz="914400" rtl="0" eaLnBrk="1" latinLnBrk="0" hangingPunct="1">
                        <a:defRPr sz="1800" kern="1200">
                          <a:solidFill>
                            <a:schemeClr val="dk1"/>
                          </a:solidFill>
                          <a:latin typeface="Gill Sans MT"/>
                        </a:defRPr>
                      </a:lvl3pPr>
                      <a:lvl4pPr marL="1371600" algn="l" defTabSz="914400" rtl="0" eaLnBrk="1" latinLnBrk="0" hangingPunct="1">
                        <a:defRPr sz="1800" kern="1200">
                          <a:solidFill>
                            <a:schemeClr val="dk1"/>
                          </a:solidFill>
                          <a:latin typeface="Gill Sans MT"/>
                        </a:defRPr>
                      </a:lvl4pPr>
                      <a:lvl5pPr marL="1828800" algn="l" defTabSz="914400" rtl="0" eaLnBrk="1" latinLnBrk="0" hangingPunct="1">
                        <a:defRPr sz="1800" kern="1200">
                          <a:solidFill>
                            <a:schemeClr val="dk1"/>
                          </a:solidFill>
                          <a:latin typeface="Gill Sans MT"/>
                        </a:defRPr>
                      </a:lvl5pPr>
                      <a:lvl6pPr marL="2286000" algn="l" defTabSz="914400" rtl="0" eaLnBrk="1" latinLnBrk="0" hangingPunct="1">
                        <a:defRPr sz="1800" kern="1200">
                          <a:solidFill>
                            <a:schemeClr val="dk1"/>
                          </a:solidFill>
                          <a:latin typeface="Gill Sans MT"/>
                        </a:defRPr>
                      </a:lvl6pPr>
                      <a:lvl7pPr marL="2743200" algn="l" defTabSz="914400" rtl="0" eaLnBrk="1" latinLnBrk="0" hangingPunct="1">
                        <a:defRPr sz="1800" kern="1200">
                          <a:solidFill>
                            <a:schemeClr val="dk1"/>
                          </a:solidFill>
                          <a:latin typeface="Gill Sans MT"/>
                        </a:defRPr>
                      </a:lvl7pPr>
                      <a:lvl8pPr marL="3200400" algn="l" defTabSz="914400" rtl="0" eaLnBrk="1" latinLnBrk="0" hangingPunct="1">
                        <a:defRPr sz="1800" kern="1200">
                          <a:solidFill>
                            <a:schemeClr val="dk1"/>
                          </a:solidFill>
                          <a:latin typeface="Gill Sans MT"/>
                        </a:defRPr>
                      </a:lvl8pPr>
                      <a:lvl9pPr marL="3657600" algn="l" defTabSz="914400" rtl="0" eaLnBrk="1" latinLnBrk="0" hangingPunct="1">
                        <a:defRPr sz="1800" kern="1200">
                          <a:solidFill>
                            <a:schemeClr val="dk1"/>
                          </a:solidFill>
                          <a:latin typeface="Gill Sans MT"/>
                        </a:defRPr>
                      </a:lvl9pPr>
                    </a:lstStyle>
                    <a:p>
                      <a:pPr marL="0" marR="0" lvl="0" indent="0" algn="ctr" defTabSz="1111250" rtl="0" eaLnBrk="1" fontAlgn="auto" latinLnBrk="0" hangingPunct="1">
                        <a:lnSpc>
                          <a:spcPct val="90000"/>
                        </a:lnSpc>
                        <a:spcBef>
                          <a:spcPct val="0"/>
                        </a:spcBef>
                        <a:spcAft>
                          <a:spcPct val="35000"/>
                        </a:spcAft>
                        <a:buClrTx/>
                        <a:buSzTx/>
                        <a:buFontTx/>
                        <a:buNone/>
                        <a:tabLst/>
                        <a:defRPr/>
                      </a:pPr>
                      <a:r>
                        <a:rPr lang="ar-DZ"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rPr>
                        <a:t>وتمكن من إنجاز مهمة أو أنشطة عمل بشكل مناسب</a:t>
                      </a:r>
                      <a:endParaRPr lang="fr-FR" sz="2000" b="1" i="1" u="none" kern="1200" dirty="0">
                        <a:solidFill>
                          <a:schemeClr val="tx1"/>
                        </a:solidFill>
                        <a:effectLst>
                          <a:outerShdw blurRad="38100" dist="38100" dir="2700000" algn="tl">
                            <a:srgbClr val="000000">
                              <a:alpha val="43137"/>
                            </a:srgbClr>
                          </a:outerShdw>
                        </a:effectLst>
                        <a:latin typeface="Sakkal Majalla" pitchFamily="2" charset="-78"/>
                        <a:ea typeface="+mn-ea"/>
                        <a:cs typeface="Sakkal Majalla"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D1434">
                        <a:tint val="40000"/>
                      </a:srgbClr>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6" name="ZoneTexte 5">
            <a:extLst>
              <a:ext uri="{FF2B5EF4-FFF2-40B4-BE49-F238E27FC236}">
                <a16:creationId xmlns:a16="http://schemas.microsoft.com/office/drawing/2014/main" id="{8C089009-AFE5-7D68-E2B8-6788FDD7C11C}"/>
              </a:ext>
            </a:extLst>
          </p:cNvPr>
          <p:cNvSpPr txBox="1"/>
          <p:nvPr/>
        </p:nvSpPr>
        <p:spPr>
          <a:xfrm>
            <a:off x="-1383443" y="2599981"/>
            <a:ext cx="11677880" cy="3416320"/>
          </a:xfrm>
          <a:prstGeom prst="rect">
            <a:avLst/>
          </a:prstGeom>
          <a:noFill/>
        </p:spPr>
        <p:txBody>
          <a:bodyPr wrap="square">
            <a:spAutoFit/>
          </a:bodyPr>
          <a:lstStyle/>
          <a:p>
            <a:pPr algn="r" rtl="1">
              <a:lnSpc>
                <a:spcPct val="150000"/>
              </a:lnSpc>
            </a:pPr>
            <a:r>
              <a:rPr lang="ar-SA" sz="3600" b="1" dirty="0">
                <a:latin typeface="Sakkal Majalla" pitchFamily="2" charset="-78"/>
                <a:cs typeface="Sakkal Majalla" pitchFamily="2" charset="-78"/>
                <a:hlinkClick r:id="rId5" action="ppaction://hlinkfile"/>
              </a:rPr>
              <a:t>أنواع الكفاءات:</a:t>
            </a:r>
            <a:endParaRPr lang="fr-FR" sz="3600" b="1" dirty="0">
              <a:latin typeface="Sakkal Majalla" pitchFamily="2" charset="-78"/>
              <a:cs typeface="Sakkal Majalla" pitchFamily="2" charset="-78"/>
            </a:endParaRPr>
          </a:p>
          <a:p>
            <a:pPr lvl="1" algn="r" rtl="1">
              <a:lnSpc>
                <a:spcPct val="150000"/>
              </a:lnSpc>
              <a:buFont typeface="Wingdings" pitchFamily="2" charset="2"/>
              <a:buChar char="q"/>
            </a:pPr>
            <a:r>
              <a:rPr lang="ar-DZ" sz="3200" dirty="0">
                <a:latin typeface="Sakkal Majalla" pitchFamily="2" charset="-78"/>
                <a:cs typeface="Sakkal Majalla" pitchFamily="2" charset="-78"/>
              </a:rPr>
              <a:t> </a:t>
            </a:r>
            <a:r>
              <a:rPr lang="ar-SA" sz="3600" dirty="0">
                <a:latin typeface="Sakkal Majalla" pitchFamily="2" charset="-78"/>
                <a:cs typeface="Sakkal Majalla" pitchFamily="2" charset="-78"/>
              </a:rPr>
              <a:t>كفاءات خاصة </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r>
              <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Compétences Particulières</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endPar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endParaRPr>
          </a:p>
          <a:p>
            <a:pPr lvl="1" algn="r" rtl="1">
              <a:lnSpc>
                <a:spcPct val="150000"/>
              </a:lnSpc>
              <a:buFont typeface="Wingdings" pitchFamily="2" charset="2"/>
              <a:buChar char="q"/>
            </a:pPr>
            <a:r>
              <a:rPr lang="ar-DZ" sz="3200" dirty="0">
                <a:latin typeface="Sakkal Majalla" pitchFamily="2" charset="-78"/>
                <a:cs typeface="Sakkal Majalla" pitchFamily="2" charset="-78"/>
              </a:rPr>
              <a:t> </a:t>
            </a:r>
            <a:r>
              <a:rPr lang="ar-SA" sz="3600" dirty="0">
                <a:latin typeface="Sakkal Majalla" pitchFamily="2" charset="-78"/>
                <a:cs typeface="Sakkal Majalla" pitchFamily="2" charset="-78"/>
              </a:rPr>
              <a:t>كفاءات عامة </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r>
              <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Compétences Générales</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endPar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endParaRPr>
          </a:p>
          <a:p>
            <a:pPr lvl="1" algn="r" rtl="1">
              <a:lnSpc>
                <a:spcPct val="150000"/>
              </a:lnSpc>
              <a:buFont typeface="Wingdings" pitchFamily="2" charset="2"/>
              <a:buChar char="q"/>
            </a:pPr>
            <a:r>
              <a:rPr lang="ar-DZ" sz="3200" dirty="0">
                <a:latin typeface="Sakkal Majalla" pitchFamily="2" charset="-78"/>
                <a:cs typeface="Sakkal Majalla" pitchFamily="2" charset="-78"/>
              </a:rPr>
              <a:t> </a:t>
            </a:r>
            <a:r>
              <a:rPr lang="ar-SA" sz="3600" dirty="0">
                <a:latin typeface="Sakkal Majalla" pitchFamily="2" charset="-78"/>
                <a:cs typeface="Sakkal Majalla" pitchFamily="2" charset="-78"/>
              </a:rPr>
              <a:t>كفاءات محددة مسبقًا "قياسية" </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r>
              <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Compétences Prédéterminées « standards »</a:t>
            </a:r>
            <a:r>
              <a:rPr lang="ar-SA"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rPr>
              <a:t>)</a:t>
            </a:r>
            <a:endParaRPr lang="fr-FR" sz="2400" i="1" dirty="0">
              <a:effectLst>
                <a:outerShdw blurRad="38100" dist="38100" dir="2700000" algn="tl">
                  <a:srgbClr val="000000">
                    <a:alpha val="43137"/>
                  </a:srgbClr>
                </a:outerShdw>
              </a:effectLst>
              <a:latin typeface="Sakkal Majalla" pitchFamily="2" charset="-78"/>
              <a:ea typeface="Verdana" panose="020B0604030504040204" pitchFamily="34" charset="0"/>
              <a:cs typeface="Sakkal Majalla"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8" name="ZoneTexte 5">
            <a:extLst>
              <a:ext uri="{FF2B5EF4-FFF2-40B4-BE49-F238E27FC236}">
                <a16:creationId xmlns:a16="http://schemas.microsoft.com/office/drawing/2014/main" id="{8F44BABF-2B5D-F653-4D02-366F235610C8}"/>
              </a:ext>
            </a:extLst>
          </p:cNvPr>
          <p:cNvSpPr txBox="1"/>
          <p:nvPr/>
        </p:nvSpPr>
        <p:spPr>
          <a:xfrm>
            <a:off x="59926" y="2357831"/>
            <a:ext cx="10419711" cy="4031873"/>
          </a:xfrm>
          <a:prstGeom prst="rect">
            <a:avLst/>
          </a:prstGeom>
          <a:noFill/>
        </p:spPr>
        <p:txBody>
          <a:bodyPr wrap="square">
            <a:sp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ar-DZ" sz="3200" b="0" i="0" u="none" strike="noStrike" kern="0" cap="none" spc="0" normalizeH="0" baseline="0" noProof="0" dirty="0">
                <a:ln>
                  <a:solidFill>
                    <a:srgbClr val="000000"/>
                  </a:solidFill>
                </a:ln>
                <a:solidFill>
                  <a:srgbClr val="4D1434">
                    <a:lumMod val="60000"/>
                    <a:lumOff val="40000"/>
                  </a:srgbClr>
                </a:solidFill>
                <a:effectLst>
                  <a:outerShdw blurRad="38100" dist="38100" dir="2700000" algn="tl">
                    <a:srgbClr val="000000">
                      <a:alpha val="43137"/>
                    </a:srgbClr>
                  </a:outerShdw>
                </a:effectLst>
                <a:uLnTx/>
                <a:uFillTx/>
                <a:latin typeface="Sakkal Majalla" pitchFamily="2" charset="-78"/>
                <a:ea typeface="+mj-ea"/>
                <a:cs typeface="Sakkal Majalla" pitchFamily="2" charset="-78"/>
              </a:rPr>
              <a:t>نوعـــان من الكــــــفاءات</a:t>
            </a:r>
            <a:endParaRPr kumimoji="0" lang="fr-FR" sz="3200" b="0" i="0" u="none" strike="noStrike" kern="0" cap="none" spc="0" normalizeH="0" baseline="0" noProof="0" dirty="0">
              <a:ln>
                <a:solidFill>
                  <a:srgbClr val="000000"/>
                </a:solidFill>
              </a:ln>
              <a:solidFill>
                <a:srgbClr val="4D1434">
                  <a:lumMod val="60000"/>
                  <a:lumOff val="40000"/>
                </a:srgbClr>
              </a:solidFill>
              <a:effectLst>
                <a:outerShdw blurRad="38100" dist="38100" dir="2700000" algn="tl">
                  <a:srgbClr val="000000">
                    <a:alpha val="43137"/>
                  </a:srgbClr>
                </a:outerShdw>
              </a:effectLst>
              <a:uLnTx/>
              <a:uFillTx/>
              <a:latin typeface="Sakkal Majalla" pitchFamily="2" charset="-78"/>
              <a:ea typeface="+mj-ea"/>
              <a:cs typeface="Sakkal Majalla" pitchFamily="2" charset="-78"/>
            </a:endParaRPr>
          </a:p>
          <a:p>
            <a:pPr marL="0" marR="0" lvl="0" indent="0" algn="ctr" defTabSz="914400" eaLnBrk="1" fontAlgn="auto" latinLnBrk="0" hangingPunct="1">
              <a:lnSpc>
                <a:spcPct val="100000"/>
              </a:lnSpc>
              <a:spcBef>
                <a:spcPct val="0"/>
              </a:spcBef>
              <a:spcAft>
                <a:spcPts val="0"/>
              </a:spcAft>
              <a:buClrTx/>
              <a:buSzTx/>
              <a:buFontTx/>
              <a:buNone/>
              <a:tabLst/>
              <a:defRPr/>
            </a:pPr>
            <a:endParaRPr kumimoji="0" lang="fr-FR" sz="3200" b="1" i="0" u="none" strike="noStrike" kern="0" cap="none" spc="0" normalizeH="0" baseline="0" noProof="0" dirty="0">
              <a:ln>
                <a:solidFill>
                  <a:srgbClr val="000000"/>
                </a:solidFill>
              </a:ln>
              <a:solidFill>
                <a:srgbClr val="4D1434">
                  <a:lumMod val="60000"/>
                  <a:lumOff val="40000"/>
                </a:srgbClr>
              </a:solidFill>
              <a:effectLst/>
              <a:uLnTx/>
              <a:uFillTx/>
              <a:latin typeface="Sakkal Majalla" pitchFamily="2" charset="-78"/>
              <a:ea typeface="+mj-ea"/>
              <a:cs typeface="Sakkal Majalla" pitchFamily="2" charset="-78"/>
            </a:endParaRPr>
          </a:p>
          <a:p>
            <a:pPr marL="0" marR="0" lvl="0" indent="0" algn="r" defTabSz="914400" rtl="1" eaLnBrk="1" fontAlgn="auto" latinLnBrk="0" hangingPunct="1">
              <a:lnSpc>
                <a:spcPct val="150000"/>
              </a:lnSpc>
              <a:spcBef>
                <a:spcPts val="0"/>
              </a:spcBef>
              <a:spcAft>
                <a:spcPts val="0"/>
              </a:spcAft>
              <a:buClrTx/>
              <a:buSzTx/>
              <a:buFont typeface="Wingdings" pitchFamily="2" charset="2"/>
              <a:buChar char="q"/>
              <a:tabLst/>
              <a:defRPr/>
            </a:pP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الكفاءات </a:t>
            </a:r>
            <a:r>
              <a:rPr kumimoji="0" lang="ar-DZ" sz="3200" b="1"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الخاصة</a:t>
            </a: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a:t>
            </a:r>
            <a:r>
              <a:rPr kumimoji="0" lang="fr-FR"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Cp</a:t>
            </a: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a:t>
            </a:r>
            <a:r>
              <a:rPr kumimoji="0" lang="fr-FR"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a:t>
            </a: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تنفيذ المهام الموصوفة في مرجع المهنة والكفاءات</a:t>
            </a:r>
          </a:p>
          <a:p>
            <a:pPr marL="0" marR="0" lvl="0" indent="0" algn="r" defTabSz="914400" rtl="1" eaLnBrk="1" fontAlgn="auto" latinLnBrk="0" hangingPunct="1">
              <a:lnSpc>
                <a:spcPct val="150000"/>
              </a:lnSpc>
              <a:spcBef>
                <a:spcPts val="0"/>
              </a:spcBef>
              <a:spcAft>
                <a:spcPts val="0"/>
              </a:spcAft>
              <a:buClrTx/>
              <a:buSzTx/>
              <a:buFont typeface="Wingdings" pitchFamily="2" charset="2"/>
              <a:buChar char="q"/>
              <a:tabLst/>
              <a:defRPr/>
            </a:pP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الكفاءات </a:t>
            </a:r>
            <a:r>
              <a:rPr kumimoji="0" lang="ar-DZ" sz="3200" b="1"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العامة</a:t>
            </a: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(العرضية أو المستعرضة) (</a:t>
            </a:r>
            <a:r>
              <a:rPr kumimoji="0" lang="fr-FR"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Cg</a:t>
            </a:r>
            <a:r>
              <a:rPr kumimoji="0" lang="ar-DZ"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أنشطة أوسع، قابلة للنقل إلى وضعيات حياتية أو مهنية أخرى. «معارف، مهارات، وسلوكيات قابلة للنقل».</a:t>
            </a:r>
            <a:endParaRPr kumimoji="0" lang="fr-FR"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fr-FR"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 </a:t>
            </a:r>
            <a:endParaRPr kumimoji="0" lang="fr-CA" sz="32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endParaRPr>
          </a:p>
        </p:txBody>
      </p:sp>
      <p:sp>
        <p:nvSpPr>
          <p:cNvPr id="21" name="سهم إلى اليسار 20"/>
          <p:cNvSpPr/>
          <p:nvPr/>
        </p:nvSpPr>
        <p:spPr>
          <a:xfrm>
            <a:off x="6372281" y="3710272"/>
            <a:ext cx="638978" cy="220337"/>
          </a:xfrm>
          <a:prstGeom prst="leftArrow">
            <a:avLst/>
          </a:prstGeom>
          <a:solidFill>
            <a:srgbClr val="4D1434"/>
          </a:solidFill>
          <a:ln w="22225" cap="rnd" cmpd="sng" algn="ctr">
            <a:solidFill>
              <a:srgbClr val="4D14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 lastClr="FFFFFF"/>
              </a:solidFill>
              <a:effectLst/>
              <a:uLnTx/>
              <a:uFillTx/>
              <a:latin typeface="Gill Sans MT"/>
              <a:ea typeface="+mn-ea"/>
              <a:cs typeface="+mn-cs"/>
            </a:endParaRPr>
          </a:p>
        </p:txBody>
      </p:sp>
      <p:sp>
        <p:nvSpPr>
          <p:cNvPr id="22" name="سهم إلى اليسار 21"/>
          <p:cNvSpPr/>
          <p:nvPr/>
        </p:nvSpPr>
        <p:spPr>
          <a:xfrm>
            <a:off x="3693325" y="4416536"/>
            <a:ext cx="638978" cy="222171"/>
          </a:xfrm>
          <a:prstGeom prst="leftArrow">
            <a:avLst/>
          </a:prstGeom>
          <a:solidFill>
            <a:srgbClr val="4D1434"/>
          </a:solidFill>
          <a:ln w="22225" cap="rnd" cmpd="sng" algn="ctr">
            <a:solidFill>
              <a:srgbClr val="4D1434">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 lastClr="FFFFFF"/>
              </a:solidFill>
              <a:effectLst/>
              <a:uLnTx/>
              <a:uFillTx/>
              <a:latin typeface="Gill Sans M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schemeClr val="bg1"/>
                </a:solidFill>
                <a:latin typeface="Trebuchet MS" panose="020B0603020202020204" pitchFamily="34" charset="0"/>
              </a:rPr>
              <a:t>(PF</a:t>
            </a:r>
            <a:r>
              <a:rPr lang="fr-FR" sz="3600" b="1" cap="all" dirty="0">
                <a:solidFill>
                  <a:schemeClr val="bg1"/>
                </a:solidFill>
                <a:latin typeface="Trebuchet MS" panose="020B0603020202020204" pitchFamily="34" charset="0"/>
                <a:ea typeface="Monotype Koufi" pitchFamily="2" charset="-78"/>
                <a:cs typeface="Monotype Koufi" pitchFamily="2" charset="-78"/>
              </a:rPr>
              <a:t>) </a:t>
            </a:r>
            <a:r>
              <a:rPr lang="ar-SA" sz="3600" b="1" cap="all" dirty="0">
                <a:solidFill>
                  <a:schemeClr val="bg1"/>
                </a:solidFill>
                <a:latin typeface="Monotype Koufi" pitchFamily="2" charset="-78"/>
                <a:ea typeface="Monotype Koufi" pitchFamily="2" charset="-78"/>
                <a:cs typeface="Monotype Koufi" pitchFamily="2" charset="-78"/>
              </a:rPr>
              <a:t> </a:t>
            </a:r>
            <a:r>
              <a:rPr lang="fr-FR"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5">
            <a:extLst>
              <a:ext uri="{FF2B5EF4-FFF2-40B4-BE49-F238E27FC236}">
                <a16:creationId xmlns:a16="http://schemas.microsoft.com/office/drawing/2014/main" id="{35132D3F-CF73-4B80-E98B-B1AE4E03C667}"/>
              </a:ext>
            </a:extLst>
          </p:cNvPr>
          <p:cNvSpPr txBox="1"/>
          <p:nvPr/>
        </p:nvSpPr>
        <p:spPr>
          <a:xfrm>
            <a:off x="-970860" y="1949999"/>
            <a:ext cx="11271421" cy="4832092"/>
          </a:xfrm>
          <a:prstGeom prst="rect">
            <a:avLst/>
          </a:prstGeom>
          <a:noFill/>
        </p:spPr>
        <p:txBody>
          <a:bodyPr wrap="square">
            <a:sp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fr-FR" sz="2800" b="0" i="0" u="none" strike="noStrike" kern="0" cap="none" spc="0" normalizeH="0" baseline="0" noProof="0" dirty="0">
                <a:ln>
                  <a:solidFill>
                    <a:srgbClr val="000000"/>
                  </a:solidFill>
                </a:ln>
                <a:solidFill>
                  <a:srgbClr val="4D1434">
                    <a:lumMod val="60000"/>
                    <a:lumOff val="40000"/>
                  </a:srgbClr>
                </a:solidFill>
                <a:effectLst>
                  <a:outerShdw blurRad="38100" dist="38100" dir="2700000" algn="tl">
                    <a:srgbClr val="000000">
                      <a:alpha val="43137"/>
                    </a:srgbClr>
                  </a:outerShdw>
                </a:effectLst>
                <a:uLnTx/>
                <a:uFillTx/>
                <a:latin typeface="Sakkal Majalla" pitchFamily="2" charset="-78"/>
                <a:ea typeface="+mj-ea"/>
                <a:cs typeface="Sakkal Majalla" pitchFamily="2" charset="-78"/>
              </a:rPr>
              <a:t> </a:t>
            </a:r>
            <a:r>
              <a:rPr kumimoji="0" lang="ar-DZ" sz="2800" b="0" i="0" u="none" strike="noStrike" kern="0" cap="none" spc="0" normalizeH="0" baseline="0" noProof="0" dirty="0">
                <a:ln>
                  <a:solidFill>
                    <a:srgbClr val="000000"/>
                  </a:solidFill>
                </a:ln>
                <a:solidFill>
                  <a:srgbClr val="4D1434">
                    <a:lumMod val="60000"/>
                    <a:lumOff val="40000"/>
                  </a:srgbClr>
                </a:solidFill>
                <a:effectLst>
                  <a:outerShdw blurRad="38100" dist="38100" dir="2700000" algn="tl">
                    <a:srgbClr val="000000">
                      <a:alpha val="43137"/>
                    </a:srgbClr>
                  </a:outerShdw>
                </a:effectLst>
                <a:uLnTx/>
                <a:uFillTx/>
                <a:latin typeface="Sakkal Majalla" pitchFamily="2" charset="-78"/>
                <a:ea typeface="+mj-ea"/>
                <a:cs typeface="Sakkal Majalla" pitchFamily="2" charset="-78"/>
              </a:rPr>
              <a:t>  الأربع كفاءات المحددة مسبقا قياسية</a:t>
            </a:r>
            <a:endParaRPr kumimoji="0" lang="fr-CA" sz="1800" b="0" i="0" u="none" strike="noStrike" kern="0" cap="none" spc="0" normalizeH="0" baseline="0" noProof="0" dirty="0">
              <a:ln>
                <a:solidFill>
                  <a:srgbClr val="000000"/>
                </a:solidFill>
              </a:ln>
              <a:solidFill>
                <a:srgbClr val="4D1434">
                  <a:lumMod val="60000"/>
                  <a:lumOff val="40000"/>
                </a:srgbClr>
              </a:solidFill>
              <a:effectLst>
                <a:outerShdw blurRad="38100" dist="38100" dir="2700000" algn="tl">
                  <a:srgbClr val="000000">
                    <a:alpha val="43137"/>
                  </a:srgbClr>
                </a:outerShdw>
              </a:effectLst>
              <a:uLnTx/>
              <a:uFillTx/>
              <a:latin typeface="Sakkal Majalla" pitchFamily="2" charset="-78"/>
              <a:ea typeface="+mj-ea"/>
              <a:cs typeface="Sakkal Majalla"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في جميع مشاريع التكوين، تظهر الكفاءات التالية بشكل ثابت:</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التموقع</a:t>
            </a: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 بالنسبة للمهنة (دائمًا الأولى)</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استغلال أدوات الإعلام الآلي</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البحث عن عمل</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الاندماج في بيئة العمل (دائمًا الأخيرة)</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DZ" sz="28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rPr>
              <a:t>ويُضاف إليها أيضًا:</a:t>
            </a:r>
            <a:endParaRPr kumimoji="0" lang="fr-FR" sz="2800" b="0" i="0" u="none" strike="noStrike" kern="0" cap="none" spc="0" normalizeH="0" baseline="0" noProof="0" dirty="0">
              <a:ln>
                <a:noFill/>
              </a:ln>
              <a:solidFill>
                <a:sysClr val="windowText" lastClr="000000"/>
              </a:solidFill>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المهارات اللينة أو الناعمة (</a:t>
            </a:r>
            <a:r>
              <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Soft </a:t>
            </a:r>
            <a:r>
              <a:rPr kumimoji="0" lang="fr-FR" sz="2800" b="0" i="0" u="none"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Skills</a:t>
            </a: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الكفاءات في المجال الرقمي</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الكفاءات في </a:t>
            </a:r>
            <a:r>
              <a:rPr kumimoji="0" lang="ar-DZ" sz="2800" b="0" i="0" u="none"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الرقمنة</a:t>
            </a:r>
            <a:endParaRPr kumimoji="0" lang="fr-FR"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a:p>
            <a:pPr marL="0" marR="0" lvl="1" indent="0" algn="r" defTabSz="914400" rtl="1" eaLnBrk="1" fontAlgn="auto" latinLnBrk="0" hangingPunct="1">
              <a:lnSpc>
                <a:spcPct val="100000"/>
              </a:lnSpc>
              <a:spcBef>
                <a:spcPts val="0"/>
              </a:spcBef>
              <a:spcAft>
                <a:spcPts val="0"/>
              </a:spcAft>
              <a:buClrTx/>
              <a:buSzTx/>
              <a:buFont typeface="Wingdings" pitchFamily="2" charset="2"/>
              <a:buChar char="v"/>
              <a:tabLst/>
              <a:defRPr/>
            </a:pPr>
            <a:r>
              <a:rPr kumimoji="0" lang="ar-DZ"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rPr>
              <a:t>الكفاءات في تسيير التسويق (الإدارة التجارية)</a:t>
            </a:r>
            <a:endParaRPr kumimoji="0" lang="fr-CA" sz="28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Sakkal Majalla" pitchFamily="2" charset="-78"/>
              <a:cs typeface="Sakkal Majalla"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1.2.3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أهداف البرنامج</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5">
            <a:extLst>
              <a:ext uri="{FF2B5EF4-FFF2-40B4-BE49-F238E27FC236}">
                <a16:creationId xmlns:a16="http://schemas.microsoft.com/office/drawing/2014/main" id="{D3B976C2-15D1-61D4-62C3-FFC7DB1FB350}"/>
              </a:ext>
            </a:extLst>
          </p:cNvPr>
          <p:cNvSpPr txBox="1"/>
          <p:nvPr/>
        </p:nvSpPr>
        <p:spPr>
          <a:xfrm>
            <a:off x="-1031965" y="1840644"/>
            <a:ext cx="11119003" cy="4770537"/>
          </a:xfrm>
          <a:prstGeom prst="rect">
            <a:avLst/>
          </a:prstGeom>
          <a:noFill/>
        </p:spPr>
        <p:txBody>
          <a:bodyPr wrap="square">
            <a:spAutoFit/>
          </a:bodyPr>
          <a:lstStyle/>
          <a:p>
            <a:pPr algn="r" rtl="1"/>
            <a:endParaRPr lang="fr-FR"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DZ" sz="3200" dirty="0">
                <a:effectLst>
                  <a:outerShdw blurRad="38100" dist="38100" dir="2700000" algn="tl">
                    <a:srgbClr val="000000">
                      <a:alpha val="43137"/>
                    </a:srgbClr>
                  </a:outerShdw>
                </a:effectLst>
                <a:latin typeface="Sakkal Majalla" pitchFamily="2" charset="-78"/>
                <a:cs typeface="Sakkal Majalla" pitchFamily="2" charset="-78"/>
              </a:rPr>
              <a:t>أهداف البرنامج تُعبّر عن التوجهات الخاصة ببرنامج الدراسات.</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DZ" sz="3200" dirty="0">
                <a:effectLst>
                  <a:outerShdw blurRad="38100" dist="38100" dir="2700000" algn="tl">
                    <a:srgbClr val="000000">
                      <a:alpha val="43137"/>
                    </a:srgbClr>
                  </a:outerShdw>
                </a:effectLst>
                <a:latin typeface="Sakkal Majalla" pitchFamily="2" charset="-78"/>
                <a:cs typeface="Sakkal Majalla" pitchFamily="2" charset="-78"/>
              </a:rPr>
              <a:t>وهي تُبيّن النتيجة المرجوّة في نهاية التكوين، إلى جانب وصف عام للمهنة المعنية.</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DZ" sz="3200" dirty="0">
                <a:effectLst>
                  <a:outerShdw blurRad="38100" dist="38100" dir="2700000" algn="tl">
                    <a:srgbClr val="000000">
                      <a:alpha val="43137"/>
                    </a:srgbClr>
                  </a:outerShdw>
                </a:effectLst>
                <a:latin typeface="Sakkal Majalla" pitchFamily="2" charset="-78"/>
                <a:cs typeface="Sakkal Majalla" pitchFamily="2" charset="-78"/>
              </a:rPr>
              <a:t>ويتم إعداد هذا الملخّص انطلاقًا من المعلومات الواردة في المرجع المهني.</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DZ" sz="3200" dirty="0">
                <a:effectLst>
                  <a:outerShdw blurRad="38100" dist="38100" dir="2700000" algn="tl">
                    <a:srgbClr val="000000">
                      <a:alpha val="43137"/>
                    </a:srgbClr>
                  </a:outerShdw>
                </a:effectLst>
                <a:latin typeface="Sakkal Majalla" pitchFamily="2" charset="-78"/>
                <a:cs typeface="Sakkal Majalla" pitchFamily="2" charset="-78"/>
              </a:rPr>
              <a:t>وفي الختام، تتضمّن أهداف البرنامج أيضًا الأهداف العامة للتكوين المهني</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lnSpc>
                <a:spcPct val="150000"/>
              </a:lnSpc>
            </a:pPr>
            <a:r>
              <a:rPr lang="ar-DZ" sz="3200" dirty="0">
                <a:effectLst>
                  <a:outerShdw blurRad="38100" dist="38100" dir="2700000" algn="tl">
                    <a:srgbClr val="000000">
                      <a:alpha val="43137"/>
                    </a:srgbClr>
                  </a:outerShdw>
                </a:effectLst>
                <a:latin typeface="Sakkal Majalla" pitchFamily="2" charset="-78"/>
                <a:cs typeface="Sakkal Majalla" pitchFamily="2" charset="-78"/>
              </a:rPr>
              <a:t>فيما يلي مثال </a:t>
            </a:r>
            <a:r>
              <a:rPr lang="ar-DZ" sz="32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لأهداف برنامج خاص بشعبة </a:t>
            </a:r>
            <a:r>
              <a:rPr lang="ar-DZ" sz="3200" dirty="0" err="1">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الإنفوغرافي</a:t>
            </a:r>
            <a:r>
              <a:rPr lang="ar-DZ" sz="32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 (تصميم </a:t>
            </a:r>
            <a:r>
              <a:rPr lang="ar-DZ" sz="3200" dirty="0" err="1">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الغرافيك</a:t>
            </a:r>
            <a:r>
              <a:rPr lang="ar-DZ" sz="32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r" rtl="1"/>
            <a:endParaRPr lang="fr-FR" sz="3200" dirty="0">
              <a:solidFill>
                <a:prstClr val="black"/>
              </a:solidFill>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قائمة الكفاءات في 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6">
            <a:extLst>
              <a:ext uri="{FF2B5EF4-FFF2-40B4-BE49-F238E27FC236}">
                <a16:creationId xmlns:a16="http://schemas.microsoft.com/office/drawing/2014/main" id="{ADEE1AF9-AFDF-D970-6893-63486B3EDAA1}"/>
              </a:ext>
            </a:extLst>
          </p:cNvPr>
          <p:cNvSpPr txBox="1"/>
          <p:nvPr/>
        </p:nvSpPr>
        <p:spPr>
          <a:xfrm>
            <a:off x="87174" y="1981513"/>
            <a:ext cx="10372212" cy="5443798"/>
          </a:xfrm>
          <a:prstGeom prst="rect">
            <a:avLst/>
          </a:prstGeom>
          <a:noFill/>
        </p:spPr>
        <p:txBody>
          <a:bodyPr wrap="square">
            <a:spAutoFit/>
          </a:bodyPr>
          <a:lstStyle/>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تُعدّ قائمة الكفاءات المقترحة كأهداف لبرنامج الدراسات أول معلومة تُقدّم نظرة شاملة عن مشروع التكوين.</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وهي تُظهر من جهة:</a:t>
            </a:r>
          </a:p>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الكفاءات المحددة من خلال تحليل المهنة وظروف ممارستها، مع التركيز على:</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lvl="1" algn="just" rtl="1">
              <a:lnSpc>
                <a:spcPct val="150000"/>
              </a:lnSpc>
              <a:buFont typeface="Wingdings" pitchFamily="2" charset="2"/>
              <a:buChar char="q"/>
            </a:pPr>
            <a:r>
              <a:rPr lang="ar-DZ" sz="2600" dirty="0">
                <a:effectLst>
                  <a:outerShdw blurRad="38100" dist="38100" dir="2700000" algn="tl">
                    <a:srgbClr val="000000">
                      <a:alpha val="43137"/>
                    </a:srgbClr>
                  </a:outerShdw>
                </a:effectLst>
                <a:latin typeface="Sakkal Majalla" pitchFamily="2" charset="-78"/>
                <a:cs typeface="Sakkal Majalla" pitchFamily="2" charset="-78"/>
              </a:rPr>
              <a:t> الكفاءات الخاصة، المرتبطة مباشرة بتنفيذ المهام وتحقيق الهدف الأول؛</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lvl="1" algn="just" rtl="1">
              <a:lnSpc>
                <a:spcPct val="150000"/>
              </a:lnSpc>
              <a:buFont typeface="Wingdings" pitchFamily="2" charset="2"/>
              <a:buChar char="q"/>
            </a:pPr>
            <a:r>
              <a:rPr lang="ar-DZ" sz="2600" dirty="0">
                <a:effectLst>
                  <a:outerShdw blurRad="38100" dist="38100" dir="2700000" algn="tl">
                    <a:srgbClr val="000000">
                      <a:alpha val="43137"/>
                    </a:srgbClr>
                  </a:outerShdw>
                </a:effectLst>
                <a:latin typeface="Sakkal Majalla" pitchFamily="2" charset="-78"/>
                <a:cs typeface="Sakkal Majalla" pitchFamily="2" charset="-78"/>
              </a:rPr>
              <a:t> الكفاءات العامة، المرتبطة بالأنشطة المهنية العامة وتحقيق الأهداف 2، 3 و4.</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ومن جهة أخرى، تتضمن القائمة الكفاءات  المحددة مسبقًا بموجب الأحكام التنظيمية أو التعليمات الخاصة بالتكوين المهني، وهي كفاءات  مشتركة بين جميع البرامج وموحدة في صيغها.</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ويُستكمل إعداد هذه القائمة باقتراح تسلسل تدريجي لاكتساب الكفاءات، قابل للتكييف حسب أنماط التكوين سواء في نظام التمهين أو النظام </a:t>
            </a:r>
            <a:r>
              <a:rPr lang="ar-DZ" sz="2600" dirty="0" err="1">
                <a:effectLst>
                  <a:outerShdw blurRad="38100" dist="38100" dir="2700000" algn="tl">
                    <a:srgbClr val="000000">
                      <a:alpha val="43137"/>
                    </a:srgbClr>
                  </a:outerShdw>
                </a:effectLst>
                <a:latin typeface="Sakkal Majalla" pitchFamily="2" charset="-78"/>
                <a:cs typeface="Sakkal Majalla" pitchFamily="2" charset="-78"/>
              </a:rPr>
              <a:t>الإقامي</a:t>
            </a:r>
            <a:r>
              <a:rPr lang="ar-DZ" sz="2600" dirty="0">
                <a:effectLst>
                  <a:outerShdw blurRad="38100" dist="38100" dir="2700000" algn="tl">
                    <a:srgbClr val="000000">
                      <a:alpha val="43137"/>
                    </a:srgbClr>
                  </a:outerShdw>
                </a:effectLst>
                <a:latin typeface="Sakkal Majalla" pitchFamily="2" charset="-78"/>
                <a:cs typeface="Sakkal Majalla" pitchFamily="2" charset="-78"/>
              </a:rPr>
              <a:t>.</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DZ" sz="2600" dirty="0">
                <a:effectLst>
                  <a:outerShdw blurRad="38100" dist="38100" dir="2700000" algn="tl">
                    <a:srgbClr val="000000">
                      <a:alpha val="43137"/>
                    </a:srgbClr>
                  </a:outerShdw>
                </a:effectLst>
                <a:latin typeface="Sakkal Majalla" pitchFamily="2" charset="-78"/>
                <a:cs typeface="Sakkal Majalla" pitchFamily="2" charset="-78"/>
              </a:rPr>
              <a:t>وتُعتمد </a:t>
            </a:r>
            <a:r>
              <a:rPr lang="ar-DZ" sz="2600" dirty="0" err="1">
                <a:effectLst>
                  <a:outerShdw blurRad="38100" dist="38100" dir="2700000" algn="tl">
                    <a:srgbClr val="000000">
                      <a:alpha val="43137"/>
                    </a:srgbClr>
                  </a:outerShdw>
                </a:effectLst>
                <a:latin typeface="Sakkal Majalla" pitchFamily="2" charset="-78"/>
                <a:cs typeface="Sakkal Majalla" pitchFamily="2" charset="-78"/>
              </a:rPr>
              <a:t>الترقيمات</a:t>
            </a:r>
            <a:r>
              <a:rPr lang="ar-DZ" sz="2600" dirty="0">
                <a:effectLst>
                  <a:outerShdw blurRad="38100" dist="38100" dir="2700000" algn="tl">
                    <a:srgbClr val="000000">
                      <a:alpha val="43137"/>
                    </a:srgbClr>
                  </a:outerShdw>
                </a:effectLst>
                <a:latin typeface="Sakkal Majalla" pitchFamily="2" charset="-78"/>
                <a:cs typeface="Sakkal Majalla" pitchFamily="2" charset="-78"/>
              </a:rPr>
              <a:t> الواردة في هذه القائمة لاحقًا في جدول المطابقة ومصفوفة الكفاءات (بمجرد إعداد هذه الأخيرة).</a:t>
            </a:r>
            <a:endParaRPr lang="fr-FR" sz="2600" dirty="0">
              <a:effectLst>
                <a:outerShdw blurRad="38100" dist="38100" dir="2700000" algn="tl">
                  <a:srgbClr val="000000">
                    <a:alpha val="43137"/>
                  </a:srgbClr>
                </a:outerShdw>
              </a:effectLst>
              <a:latin typeface="Sakkal Majalla" pitchFamily="2" charset="-78"/>
              <a:cs typeface="Sakkal Majalla" pitchFamily="2" charset="-78"/>
            </a:endParaRPr>
          </a:p>
          <a:p>
            <a:pPr algn="ctr" rtl="1">
              <a:lnSpc>
                <a:spcPct val="150000"/>
              </a:lnSpc>
            </a:pPr>
            <a:r>
              <a:rPr lang="ar-DZ" sz="2600" b="1" dirty="0">
                <a:latin typeface="Sakkal Majalla" pitchFamily="2" charset="-78"/>
                <a:cs typeface="Sakkal Majalla" pitchFamily="2" charset="-78"/>
                <a:hlinkClick r:id="rId5" action="ppaction://hlinkfile"/>
              </a:rPr>
              <a:t>مثـــــال</a:t>
            </a:r>
            <a:endParaRPr lang="fr-FR" sz="2600" b="1" dirty="0">
              <a:latin typeface="Sakkal Majalla" pitchFamily="2" charset="-78"/>
              <a:cs typeface="Sakkal Majalla"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3.2.3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hlinkClick r:id="rId5" action="ppaction://hlinkfile"/>
              </a:rPr>
              <a:t>جدول المطابقة في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4">
            <a:extLst>
              <a:ext uri="{FF2B5EF4-FFF2-40B4-BE49-F238E27FC236}">
                <a16:creationId xmlns:a16="http://schemas.microsoft.com/office/drawing/2014/main" id="{269BB5E4-4F5D-C5C9-6B75-37D05231D96D}"/>
              </a:ext>
            </a:extLst>
          </p:cNvPr>
          <p:cNvSpPr txBox="1"/>
          <p:nvPr/>
        </p:nvSpPr>
        <p:spPr>
          <a:xfrm>
            <a:off x="0" y="1689500"/>
            <a:ext cx="10495788" cy="6501780"/>
          </a:xfrm>
          <a:prstGeom prst="rect">
            <a:avLst/>
          </a:prstGeom>
          <a:noFill/>
        </p:spPr>
        <p:txBody>
          <a:bodyPr wrap="square">
            <a:spAutoFit/>
          </a:bodyPr>
          <a:lstStyle/>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جدول المطابقة يُستخدم لإرساء ومراجعة مدى التوافق بين احتياجات التكوين المُعبَّر عنها – خاصة أثناء تحليل المهنة – وبين الحلول المقترحة لتلبية تلك الاحتياجات ضمن مشروع التكوين.</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وبشكل أدق، يسمح جدول المطابقة بما يلي:</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توضيح الروابط القائمة بين كل كفاءة </a:t>
            </a:r>
            <a:r>
              <a:rPr lang="ar-DZ" sz="2800" dirty="0">
                <a:effectLst>
                  <a:outerShdw blurRad="38100" dist="38100" dir="2700000" algn="tl">
                    <a:srgbClr val="000000">
                      <a:alpha val="43137"/>
                    </a:srgbClr>
                  </a:outerShdw>
                </a:effectLst>
                <a:latin typeface="Sakkal Majalla" pitchFamily="2" charset="-78"/>
                <a:cs typeface="Sakkal Majalla" pitchFamily="2" charset="-78"/>
              </a:rPr>
              <a:t>متوقعة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في مشروع التكوين،</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ربطها بالمعلومات الواردة في المرجع المهني  (المهام، العمليات، المعارف، المهارات، السلوكيات)،</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ربطها بالأهداف العامة للتكوين المهني،</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وربطها كذلك، عند الاقتضاء، بمحددات أخرى ذات صلة.</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يُعدّ هذا الجدول أداة محورية لضمان الاتساق والتكامل بين تحليل المهنة، تصميم البرنامج، وتنفيذ التكوين.</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marL="0" indent="0" algn="r" rtl="1">
              <a:lnSpc>
                <a:spcPct val="150000"/>
              </a:lnSpc>
              <a:buNone/>
            </a:pPr>
            <a:r>
              <a:rPr lang="fr-FR" sz="2800" dirty="0">
                <a:latin typeface="Sakkal Majalla" pitchFamily="2" charset="-78"/>
                <a:cs typeface="Sakkal Majalla" pitchFamily="2" charset="-78"/>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4.2.3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hlinkClick r:id="rId5" action="ppaction://hlinkfile"/>
              </a:rPr>
              <a:t>مصفوفة 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ZoneTexte 5">
            <a:extLst>
              <a:ext uri="{FF2B5EF4-FFF2-40B4-BE49-F238E27FC236}">
                <a16:creationId xmlns:a16="http://schemas.microsoft.com/office/drawing/2014/main" id="{9CBCB30B-F390-2EFF-C342-043315DE8EC1}"/>
              </a:ext>
            </a:extLst>
          </p:cNvPr>
          <p:cNvSpPr txBox="1"/>
          <p:nvPr/>
        </p:nvSpPr>
        <p:spPr>
          <a:xfrm>
            <a:off x="-37578" y="2051101"/>
            <a:ext cx="10488358" cy="5170646"/>
          </a:xfrm>
          <a:prstGeom prst="rect">
            <a:avLst/>
          </a:prstGeom>
          <a:noFill/>
        </p:spPr>
        <p:txBody>
          <a:bodyPr wrap="square">
            <a:spAutoFit/>
          </a:bodyPr>
          <a:lstStyle/>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مصفوفة الكفاءات هي جدول يسمح برؤية شاملة لمشروع التكوين بكامله.</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عند مرحلة تحديد الكفاءات، تُستخدم هذه المصفوفة كأداة لتحليل، تلخيص، وتأمل مختلف مكونات المشروع، مما يساعد على ضمان الانسجام والتكامل في بنية التكوين.</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أثناء إعداد مصفوفة الكفاءات، من المفيد الرجوع إلى المهام والأنشطة المهنية التي تم تحديدها، وذلك للحصول على تصور شامل عن مشروع التكوين.</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في هذه المرحلة، من الضروري التأكد من أن الكفاءات المختارة تغطي جميع المهام والأنشطة المهنية، مع مراعاة أن المهام يجب أن تشمل مجمل الإنتاج أو تقديم الخدمات المتوقعة من المهنة.</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بعد ذلك، يتم تنظيم الكفاءات داخل المصفوفة، سواء كانت كفاءات عامة أو خاصة، مع التأكد من:</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اتساق المشروع ككل، خلوّه من التكرار (الازدواجية)، وخلوّه من النواقص أو الثغرات.</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marL="0" indent="0" algn="ctr">
              <a:buNone/>
            </a:pPr>
            <a:r>
              <a:rPr lang="fr-FR" sz="3000" dirty="0">
                <a:latin typeface="Trebuchet MS" panose="020B0603020202020204" pitchFamily="34" charset="0"/>
              </a:rPr>
              <a:t>. (</a:t>
            </a:r>
            <a:r>
              <a:rPr lang="ar-DZ" sz="3000" dirty="0">
                <a:latin typeface="Sakkal Majalla" pitchFamily="2" charset="-78"/>
                <a:cs typeface="Sakkal Majalla" pitchFamily="2" charset="-78"/>
                <a:hlinkClick r:id="rId6" action="ppaction://hlinkfile"/>
              </a:rPr>
              <a:t>قالب مصفوفة</a:t>
            </a:r>
            <a:r>
              <a:rPr lang="fr-FR" sz="3000" dirty="0">
                <a:latin typeface="Trebuchet MS" panose="020B0603020202020204" pitchFamily="34" charset="0"/>
              </a:rPr>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2.2.3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قائمة الكفاءات في 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5.2.3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نموذج مشروع التكوين</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Espace réservé du contenu 2">
            <a:extLst>
              <a:ext uri="{FF2B5EF4-FFF2-40B4-BE49-F238E27FC236}">
                <a16:creationId xmlns:a16="http://schemas.microsoft.com/office/drawing/2014/main" id="{316BC983-4801-2B74-23EE-A29F5B5566D8}"/>
              </a:ext>
            </a:extLst>
          </p:cNvPr>
          <p:cNvSpPr txBox="1">
            <a:spLocks/>
          </p:cNvSpPr>
          <p:nvPr/>
        </p:nvSpPr>
        <p:spPr>
          <a:xfrm>
            <a:off x="236899" y="3052630"/>
            <a:ext cx="10374658" cy="2814844"/>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000" b="1" i="0" u="sng" strike="noStrike" kern="1200" cap="none" spc="0" normalizeH="0" baseline="0" noProof="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000" b="1" i="0" u="sng" strike="noStrike" kern="1200" cap="none" spc="0" normalizeH="0" baseline="0" noProof="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ar-DZ" sz="4800" b="0" i="0" u="none" strike="noStrike" kern="1200" cap="none" spc="0" normalizeH="0" baseline="0" noProof="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نموذج مشروع التكوين</a:t>
            </a:r>
            <a:endParaRPr kumimoji="0" lang="fr-FR" sz="4800" b="0" i="0" u="sng" strike="noStrike" kern="1200" cap="none" spc="0" normalizeH="0" baseline="0" noProof="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0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Espace réservé du contenu 2"/>
          <p:cNvSpPr txBox="1">
            <a:spLocks/>
          </p:cNvSpPr>
          <p:nvPr/>
        </p:nvSpPr>
        <p:spPr>
          <a:xfrm>
            <a:off x="166890" y="2012880"/>
            <a:ext cx="10299099" cy="3367685"/>
          </a:xfrm>
          <a:prstGeom prst="rect">
            <a:avLst/>
          </a:prstGeom>
        </p:spPr>
        <p:txBody>
          <a:bodyPr vert="horz" lIns="91440" tIns="45720" rIns="91440" bIns="45720" rtlCol="0">
            <a:noAutofit/>
          </a:bodyPr>
          <a:lstStyle/>
          <a:p>
            <a:pPr lvl="0" algn="ctr">
              <a:spcBef>
                <a:spcPct val="20000"/>
              </a:spcBef>
            </a:pPr>
            <a:r>
              <a:rPr lang="ar-DZ" sz="3200" b="1" dirty="0">
                <a:latin typeface="Monotype Koufi" pitchFamily="2" charset="-78"/>
                <a:ea typeface="Monotype Koufi" pitchFamily="2" charset="-78"/>
                <a:cs typeface="Monotype Koufi" pitchFamily="2" charset="-78"/>
              </a:rPr>
              <a:t>مقدمــــــــــــــــــة</a:t>
            </a:r>
            <a:endParaRPr lang="fr-FR" sz="3200" b="1" dirty="0">
              <a:latin typeface="Monotype Koufi" pitchFamily="2" charset="-78"/>
              <a:ea typeface="Monotype Koufi" pitchFamily="2" charset="-78"/>
              <a:cs typeface="Monotype Koufi" pitchFamily="2" charset="-78"/>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2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5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just" defTabSz="914400" rtl="1" eaLnBrk="1" fontAlgn="auto" latinLnBrk="0" hangingPunct="1">
              <a:lnSpc>
                <a:spcPct val="150000"/>
              </a:lnSpc>
              <a:spcBef>
                <a:spcPct val="20000"/>
              </a:spcBef>
              <a:spcAft>
                <a:spcPts val="0"/>
              </a:spcAft>
              <a:buClrTx/>
              <a:buSzTx/>
              <a:buFont typeface="Arial" pitchFamily="34" charset="0"/>
              <a:buNone/>
              <a:tabLst/>
              <a:defRPr/>
            </a:pPr>
            <a:r>
              <a:rPr kumimoji="0" lang="ar-SA"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جميع كفاءات مهنة المكوّن، مثل: تخطيط عملية التعليم، تسيير وتنشيط مجموعة، تقديم درس،</a:t>
            </a:r>
            <a:endParaRPr kumimoji="0" lang="fr-FR"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a:p>
            <a:pPr marL="0" marR="0" lvl="0" indent="0" algn="just" defTabSz="914400" rtl="1" eaLnBrk="1" fontAlgn="auto" latinLnBrk="0" hangingPunct="1">
              <a:lnSpc>
                <a:spcPct val="150000"/>
              </a:lnSpc>
              <a:spcBef>
                <a:spcPct val="20000"/>
              </a:spcBef>
              <a:spcAft>
                <a:spcPts val="0"/>
              </a:spcAft>
              <a:buClrTx/>
              <a:buSzTx/>
              <a:buFont typeface="Arial" pitchFamily="34" charset="0"/>
              <a:buNone/>
              <a:tabLst/>
              <a:defRPr/>
            </a:pPr>
            <a:r>
              <a:rPr kumimoji="0" lang="ar-SA"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 تقييم التع</a:t>
            </a:r>
            <a:r>
              <a:rPr kumimoji="0" lang="ar-DZ"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لم</a:t>
            </a:r>
            <a:r>
              <a:rPr kumimoji="0" lang="ar-SA"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 لأغراض التقييم </a:t>
            </a:r>
            <a:r>
              <a:rPr kumimoji="0" lang="ar-DZ"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الجزائي</a:t>
            </a:r>
            <a:r>
              <a:rPr kumimoji="0" lang="ar-SA"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 </a:t>
            </a:r>
            <a:r>
              <a:rPr kumimoji="0" lang="ar-SA" sz="2800" b="1" i="0" u="none" strike="noStrike" kern="1200" cap="none" spc="0" normalizeH="0" baseline="0" noProof="0" dirty="0" err="1">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إلخ</a:t>
            </a:r>
            <a:r>
              <a:rPr kumimoji="0" lang="ar-SA" sz="2800" b="1"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 تحتاج إلى كفاءة عامة تُعرف أيضًا بالكفاءة العرضية أو الكفاءة المستعرضة.</a:t>
            </a: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2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2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2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2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rPr>
              <a:t> </a:t>
            </a:r>
          </a:p>
        </p:txBody>
      </p:sp>
      <p:sp>
        <p:nvSpPr>
          <p:cNvPr id="16" name="Organigramme : Alternative 3">
            <a:extLst>
              <a:ext uri="{FF2B5EF4-FFF2-40B4-BE49-F238E27FC236}">
                <a16:creationId xmlns:a16="http://schemas.microsoft.com/office/drawing/2014/main" id="{4CEFE1D4-2D72-1228-12C0-44B1BA3BC102}"/>
              </a:ext>
            </a:extLst>
          </p:cNvPr>
          <p:cNvSpPr/>
          <p:nvPr/>
        </p:nvSpPr>
        <p:spPr>
          <a:xfrm>
            <a:off x="2759754" y="5479947"/>
            <a:ext cx="6049491" cy="818147"/>
          </a:xfrm>
          <a:prstGeom prst="flowChartAlternateProcess">
            <a:avLst/>
          </a:prstGeom>
          <a:solidFill>
            <a:srgbClr val="4D1434">
              <a:lumMod val="10000"/>
              <a:lumOff val="90000"/>
            </a:srgbClr>
          </a:solidFill>
          <a:ln w="22225" cap="rnd" cmpd="sng" algn="ctr">
            <a:solidFill>
              <a:srgbClr val="4D1434">
                <a:lumMod val="10000"/>
                <a:lumOff val="90000"/>
              </a:srgbClr>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fr-FR" sz="2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Trebuchet MS" panose="020B0603020202020204" pitchFamily="34" charset="0"/>
                <a:ea typeface="+mn-ea"/>
                <a:cs typeface="+mn-cs"/>
              </a:rPr>
              <a:t>« </a:t>
            </a:r>
            <a:r>
              <a:rPr kumimoji="0" lang="ar-DZ" sz="2800" b="1" i="0" u="none"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Trebuchet MS" panose="020B0603020202020204" pitchFamily="34" charset="0"/>
                <a:ea typeface="+mn-ea"/>
              </a:rPr>
              <a:t>إستــــغلال</a:t>
            </a:r>
            <a:r>
              <a:rPr kumimoji="0" lang="ar-DZ" sz="2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Trebuchet MS" panose="020B0603020202020204" pitchFamily="34" charset="0"/>
                <a:ea typeface="+mn-ea"/>
              </a:rPr>
              <a:t> برنـــــامج الدراســـات</a:t>
            </a:r>
            <a:r>
              <a:rPr kumimoji="0" lang="fr-FR" sz="2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Trebuchet MS" panose="020B0603020202020204" pitchFamily="34" charset="0"/>
                <a:ea typeface="+mn-ea"/>
                <a:cs typeface="+mn-cs"/>
              </a:rPr>
              <a:t> »</a:t>
            </a:r>
          </a:p>
        </p:txBody>
      </p:sp>
      <p:sp>
        <p:nvSpPr>
          <p:cNvPr id="17"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4"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5"/>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5"/>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1200329"/>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fr-FR" sz="3600" b="1" cap="all" dirty="0">
                <a:solidFill>
                  <a:prstClr val="white"/>
                </a:solidFill>
                <a:latin typeface="Monotype Koufi" pitchFamily="2" charset="-78"/>
                <a:ea typeface="Monotype Koufi" pitchFamily="2" charset="-78"/>
                <a:cs typeface="Monotype Koufi" pitchFamily="2" charset="-78"/>
              </a:rPr>
              <a:t>  </a:t>
            </a:r>
            <a:r>
              <a:rPr lang="ar-DZ" sz="3600" b="1" cap="all" dirty="0">
                <a:solidFill>
                  <a:prstClr val="white"/>
                </a:solidFill>
                <a:latin typeface="Monotype Koufi" pitchFamily="2" charset="-78"/>
                <a:ea typeface="Monotype Koufi" pitchFamily="2" charset="-78"/>
                <a:cs typeface="Monotype Koufi" pitchFamily="2" charset="-78"/>
              </a:rPr>
              <a:t>                                                          </a:t>
            </a:r>
            <a:r>
              <a:rPr lang="ar-DZ" sz="3600" b="1" dirty="0">
                <a:latin typeface="Monotype Koufi" pitchFamily="2" charset="-78"/>
                <a:ea typeface="Monotype Koufi" pitchFamily="2" charset="-78"/>
                <a:cs typeface="Monotype Koufi" pitchFamily="2" charset="-78"/>
              </a:rPr>
              <a:t>المصادقة</a:t>
            </a:r>
            <a:br>
              <a:rPr lang="fr-FR" sz="3600" b="1" dirty="0">
                <a:latin typeface="Trebuchet MS" panose="020B0603020202020204" pitchFamily="34" charset="0"/>
                <a:ea typeface="Monotype Koufi" pitchFamily="2" charset="-78"/>
                <a:cs typeface="Monotype Koufi" pitchFamily="2" charset="-78"/>
              </a:rPr>
            </a:br>
            <a:r>
              <a:rPr lang="ar-DZ" sz="3600" b="1" dirty="0">
                <a:latin typeface="Monotype Koufi" pitchFamily="2" charset="-78"/>
                <a:ea typeface="Monotype Koufi" pitchFamily="2" charset="-78"/>
                <a:cs typeface="Monotype Koufi" pitchFamily="2" charset="-78"/>
              </a:rPr>
              <a:t>الاستشارة الرسمية </a:t>
            </a:r>
            <a:r>
              <a:rPr lang="ar-DZ" sz="3600" b="1" dirty="0" err="1">
                <a:latin typeface="Monotype Koufi" pitchFamily="2" charset="-78"/>
                <a:ea typeface="Monotype Koufi" pitchFamily="2" charset="-78"/>
                <a:cs typeface="Monotype Koufi" pitchFamily="2" charset="-78"/>
              </a:rPr>
              <a:t>ل</a:t>
            </a:r>
            <a:r>
              <a:rPr lang="ar-DZ" sz="3600" b="1" dirty="0">
                <a:latin typeface="Monotype Koufi" pitchFamily="2" charset="-78"/>
                <a:ea typeface="Monotype Koufi" pitchFamily="2" charset="-78"/>
                <a:cs typeface="Monotype Koufi" pitchFamily="2" charset="-78"/>
              </a:rPr>
              <a:t> « مشروع التكوين » لدى الجهات المعنية</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graphicFrame>
        <p:nvGraphicFramePr>
          <p:cNvPr id="20" name="Espace réservé du contenu 5"/>
          <p:cNvGraphicFramePr>
            <a:graphicFrameLocks/>
          </p:cNvGraphicFramePr>
          <p:nvPr>
            <p:custDataLst>
              <p:tags r:id="rId1"/>
            </p:custDataLst>
            <p:extLst>
              <p:ext uri="{D42A27DB-BD31-4B8C-83A1-F6EECF244321}">
                <p14:modId xmlns:p14="http://schemas.microsoft.com/office/powerpoint/2010/main" val="2942316731"/>
              </p:ext>
            </p:extLst>
          </p:nvPr>
        </p:nvGraphicFramePr>
        <p:xfrm>
          <a:off x="741030" y="2386590"/>
          <a:ext cx="9527027" cy="442171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1" name="Ellipse 2">
            <a:extLst>
              <a:ext uri="{FF2B5EF4-FFF2-40B4-BE49-F238E27FC236}">
                <a16:creationId xmlns:a16="http://schemas.microsoft.com/office/drawing/2014/main" id="{78FC3EF4-0D0E-807D-DDC6-DDE06D698E7F}"/>
              </a:ext>
            </a:extLst>
          </p:cNvPr>
          <p:cNvSpPr/>
          <p:nvPr/>
        </p:nvSpPr>
        <p:spPr>
          <a:xfrm>
            <a:off x="978825" y="2374064"/>
            <a:ext cx="2015837" cy="1961080"/>
          </a:xfrm>
          <a:prstGeom prst="ellipse">
            <a:avLst/>
          </a:prstGeom>
          <a:blipFill rotWithShape="0">
            <a:blip r:embed="rId11"/>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fr-FR" dirty="0"/>
          </a:p>
        </p:txBody>
      </p:sp>
      <p:sp>
        <p:nvSpPr>
          <p:cNvPr id="22" name="Ellipse 3">
            <a:extLst>
              <a:ext uri="{FF2B5EF4-FFF2-40B4-BE49-F238E27FC236}">
                <a16:creationId xmlns:a16="http://schemas.microsoft.com/office/drawing/2014/main" id="{F62415BE-D080-15C0-3E0B-ABB7EA61635B}"/>
              </a:ext>
            </a:extLst>
          </p:cNvPr>
          <p:cNvSpPr/>
          <p:nvPr/>
        </p:nvSpPr>
        <p:spPr>
          <a:xfrm>
            <a:off x="1030152" y="4785418"/>
            <a:ext cx="2306781" cy="1982650"/>
          </a:xfrm>
          <a:prstGeom prst="ellipse">
            <a:avLst/>
          </a:prstGeom>
          <a:blipFill rotWithShape="0">
            <a:blip r:embed="rId1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Rectangle 6"/>
          <p:cNvSpPr/>
          <p:nvPr/>
        </p:nvSpPr>
        <p:spPr>
          <a:xfrm>
            <a:off x="62122" y="1980158"/>
            <a:ext cx="10430929" cy="4882106"/>
          </a:xfrm>
          <a:prstGeom prst="rect">
            <a:avLst/>
          </a:prstGeom>
        </p:spPr>
        <p:txBody>
          <a:bodyPr wrap="square">
            <a:spAutoFit/>
          </a:bodyPr>
          <a:lstStyle/>
          <a:p>
            <a:pPr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يمثل برنامج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30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3000" dirty="0">
                <a:effectLst>
                  <a:outerShdw blurRad="38100" dist="38100" dir="2700000" algn="tl">
                    <a:srgbClr val="000000">
                      <a:alpha val="43137"/>
                    </a:srgbClr>
                  </a:outerShdw>
                </a:effectLst>
                <a:latin typeface="Sakkal Majalla" pitchFamily="2" charset="-78"/>
                <a:cs typeface="Sakkal Majalla" pitchFamily="2" charset="-78"/>
              </a:rPr>
              <a:t> مجموعة متماسكة من الكفاءات الواجب اكتسابها، يتم صياغتها على شكل أهداف عملية ومقسمة إلى وحدات تكوينية.</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كما يتضمن اقتراحات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بيداغوجية</a:t>
            </a:r>
            <a:r>
              <a:rPr lang="ar-SA" sz="3000" dirty="0">
                <a:effectLst>
                  <a:outerShdw blurRad="38100" dist="38100" dir="2700000" algn="tl">
                    <a:srgbClr val="000000">
                      <a:alpha val="43137"/>
                    </a:srgbClr>
                  </a:outerShdw>
                </a:effectLst>
                <a:latin typeface="Sakkal Majalla" pitchFamily="2" charset="-78"/>
                <a:cs typeface="Sakkal Majalla" pitchFamily="2" charset="-78"/>
              </a:rPr>
              <a:t> تهدف إلى تسهيل تنفيذه من قبل المكوّنين.</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وكما يشير اسمها، فإن هذه الاقتراحات ذات طابع إرشادي، وهي تُغني محتوى برنامج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30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3000" dirty="0">
                <a:effectLst>
                  <a:outerShdw blurRad="38100" dist="38100" dir="2700000" algn="tl">
                    <a:srgbClr val="000000">
                      <a:alpha val="43137"/>
                    </a:srgbClr>
                  </a:outerShdw>
                </a:effectLst>
                <a:latin typeface="Sakkal Majalla" pitchFamily="2" charset="-78"/>
                <a:cs typeface="Sakkal Majalla" pitchFamily="2" charset="-78"/>
              </a:rPr>
              <a:t>، وموجّهة خصيصًا لمساعدة المكوّن فيما يلي:</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lnSpc>
                <a:spcPct val="150000"/>
              </a:lnSpc>
              <a:buFont typeface="Wingdings" pitchFamily="2" charset="2"/>
              <a:buChar char="v"/>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فهم طبيعة ومدى الكفاءة المستهدفة؛</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lnSpc>
                <a:spcPct val="150000"/>
              </a:lnSpc>
              <a:buFont typeface="Wingdings" pitchFamily="2" charset="2"/>
              <a:buChar char="v"/>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تخطيط الأنشطة التعليمية والتكوينية التي من شأنها تعزيز اكتساب هذه الكفاءة.</a:t>
            </a:r>
            <a:endParaRPr lang="fr-FR" sz="30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Rectangle 6"/>
          <p:cNvSpPr/>
          <p:nvPr/>
        </p:nvSpPr>
        <p:spPr>
          <a:xfrm>
            <a:off x="0" y="1942580"/>
            <a:ext cx="10505577" cy="4478149"/>
          </a:xfrm>
          <a:prstGeom prst="rect">
            <a:avLst/>
          </a:prstGeom>
        </p:spPr>
        <p:txBody>
          <a:bodyPr wrap="square">
            <a:spAutoFit/>
          </a:bodyPr>
          <a:lstStyle/>
          <a:p>
            <a:pPr algn="r" rtl="1">
              <a:lnSpc>
                <a:spcPct val="150000"/>
              </a:lnSpc>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بمعنى آخر يتكوّن برنامج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30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3000" dirty="0">
                <a:effectLst>
                  <a:outerShdw blurRad="38100" dist="38100" dir="2700000" algn="tl">
                    <a:srgbClr val="000000">
                      <a:alpha val="43137"/>
                    </a:srgbClr>
                  </a:outerShdw>
                </a:effectLst>
                <a:latin typeface="Sakkal Majalla" pitchFamily="2" charset="-78"/>
                <a:cs typeface="Sakkal Majalla" pitchFamily="2" charset="-78"/>
              </a:rPr>
              <a:t> أساسًا من:</a:t>
            </a:r>
          </a:p>
          <a:p>
            <a:pPr algn="r" rtl="1">
              <a:lnSpc>
                <a:spcPct val="150000"/>
              </a:lnSpc>
              <a:buFont typeface="Wingdings" pitchFamily="2" charset="2"/>
              <a:buChar char="q"/>
            </a:pPr>
            <a:r>
              <a:rPr lang="fr-FR"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هدف </a:t>
            </a:r>
            <a:r>
              <a:rPr lang="ar-DZ" sz="3000" dirty="0">
                <a:effectLst>
                  <a:outerShdw blurRad="38100" dist="38100" dir="2700000" algn="tl">
                    <a:srgbClr val="000000">
                      <a:alpha val="43137"/>
                    </a:srgbClr>
                  </a:outerShdw>
                </a:effectLst>
                <a:latin typeface="Sakkal Majalla" pitchFamily="2" charset="-78"/>
                <a:cs typeface="Sakkal Majalla" pitchFamily="2" charset="-78"/>
              </a:rPr>
              <a:t>إجرائي</a:t>
            </a:r>
            <a:r>
              <a:rPr lang="fr-FR" sz="3000" dirty="0">
                <a:effectLst>
                  <a:outerShdw blurRad="38100" dist="38100" dir="2700000" algn="tl">
                    <a:srgbClr val="000000">
                      <a:alpha val="43137"/>
                    </a:srgbClr>
                  </a:outerShdw>
                </a:effectLst>
                <a:latin typeface="Sakkal Majalla" pitchFamily="2" charset="-78"/>
                <a:cs typeface="Sakkal Majalla" pitchFamily="2" charset="-78"/>
              </a:rPr>
              <a:t>(Objectif opérationnel):</a:t>
            </a:r>
          </a:p>
          <a:p>
            <a:pPr lvl="1"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هو هدف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بيداغوجي</a:t>
            </a:r>
            <a:r>
              <a:rPr lang="ar-SA" sz="3000" dirty="0">
                <a:effectLst>
                  <a:outerShdw blurRad="38100" dist="38100" dir="2700000" algn="tl">
                    <a:srgbClr val="000000">
                      <a:alpha val="43137"/>
                    </a:srgbClr>
                  </a:outerShdw>
                </a:effectLst>
                <a:latin typeface="Sakkal Majalla" pitchFamily="2" charset="-78"/>
                <a:cs typeface="Sakkal Majalla" pitchFamily="2" charset="-78"/>
              </a:rPr>
              <a:t> يُعبّر عن الجزء العملي من الكفاءة المراد اكتسابها، وذلك وفقًا لمتطلبات دقيقة وبطريقة عملية تخدم التعلم والتعليم والتقويم.</a:t>
            </a:r>
          </a:p>
          <a:p>
            <a:pPr lvl="1"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تُحدّد الأهداف العملية انطلاقًا من سلوك معين أو وضعية محددة.</a:t>
            </a:r>
          </a:p>
          <a:p>
            <a:pPr algn="r" rtl="1">
              <a:lnSpc>
                <a:spcPct val="150000"/>
              </a:lnSpc>
              <a:buFont typeface="Wingdings" pitchFamily="2" charset="2"/>
              <a:buChar char="q"/>
            </a:pPr>
            <a:r>
              <a:rPr lang="fr-FR"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وحدة تكوينية </a:t>
            </a:r>
            <a:r>
              <a:rPr lang="fr-FR" sz="3000" dirty="0">
                <a:effectLst>
                  <a:outerShdw blurRad="38100" dist="38100" dir="2700000" algn="tl">
                    <a:srgbClr val="000000">
                      <a:alpha val="43137"/>
                    </a:srgbClr>
                  </a:outerShdw>
                </a:effectLst>
                <a:latin typeface="Sakkal Majalla" pitchFamily="2" charset="-78"/>
                <a:cs typeface="Sakkal Majalla" pitchFamily="2" charset="-78"/>
              </a:rPr>
              <a:t>(Module):</a:t>
            </a:r>
          </a:p>
          <a:p>
            <a:pPr lvl="1"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هي تقسيم مستقل ضمن برنامج التكوين المهني، يُشكل كُلاً مترابطًا وذا معنى.</a:t>
            </a:r>
          </a:p>
          <a:p>
            <a:pPr lvl="1" algn="r" rtl="1"/>
            <a:r>
              <a:rPr lang="ar-SA" sz="3000" dirty="0">
                <a:effectLst>
                  <a:outerShdw blurRad="38100" dist="38100" dir="2700000" algn="tl">
                    <a:srgbClr val="000000">
                      <a:alpha val="43137"/>
                    </a:srgbClr>
                  </a:outerShdw>
                </a:effectLst>
                <a:latin typeface="Sakkal Majalla" pitchFamily="2" charset="-78"/>
                <a:cs typeface="Sakkal Majalla" pitchFamily="2" charset="-78"/>
              </a:rPr>
              <a:t>تحتوي كل وحدة على هدف </a:t>
            </a:r>
            <a:r>
              <a:rPr lang="ar-DZ" sz="3000" dirty="0">
                <a:effectLst>
                  <a:outerShdw blurRad="38100" dist="38100" dir="2700000" algn="tl">
                    <a:srgbClr val="000000">
                      <a:alpha val="43137"/>
                    </a:srgbClr>
                  </a:outerShdw>
                </a:effectLst>
                <a:latin typeface="Sakkal Majalla" pitchFamily="2" charset="-78"/>
                <a:cs typeface="Sakkal Majalla" pitchFamily="2" charset="-78"/>
              </a:rPr>
              <a:t>إجرائي </a:t>
            </a:r>
            <a:r>
              <a:rPr lang="ar-SA" sz="3000" dirty="0">
                <a:effectLst>
                  <a:outerShdw blurRad="38100" dist="38100" dir="2700000" algn="tl">
                    <a:srgbClr val="000000">
                      <a:alpha val="43137"/>
                    </a:srgbClr>
                  </a:outerShdw>
                </a:effectLst>
                <a:latin typeface="Sakkal Majalla" pitchFamily="2" charset="-78"/>
                <a:cs typeface="Sakkal Majalla" pitchFamily="2" charset="-78"/>
              </a:rPr>
              <a:t>بالإضافة إلى اقتراحات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بيداغوجية</a:t>
            </a:r>
            <a:r>
              <a:rPr lang="ar-SA" sz="3000" dirty="0">
                <a:effectLst>
                  <a:outerShdw blurRad="38100" dist="38100" dir="2700000" algn="tl">
                    <a:srgbClr val="000000">
                      <a:alpha val="43137"/>
                    </a:srgbClr>
                  </a:outerShdw>
                </a:effectLst>
                <a:latin typeface="Sakkal Majalla" pitchFamily="2" charset="-78"/>
                <a:cs typeface="Sakkal Majalla" pitchFamily="2" charset="-78"/>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وظيفة برنامج الدراسات </a:t>
            </a:r>
            <a:r>
              <a:rPr lang="fr-FR" sz="3600" b="1" cap="all" dirty="0">
                <a:solidFill>
                  <a:schemeClr val="bg1"/>
                </a:solidFill>
                <a:latin typeface="Monotype Koufi" pitchFamily="2" charset="-78"/>
                <a:ea typeface="Monotype Koufi" pitchFamily="2" charset="-78"/>
                <a:cs typeface="Monotype Koufi" pitchFamily="2" charset="-78"/>
              </a:rPr>
              <a:t>–</a:t>
            </a:r>
            <a:r>
              <a:rPr lang="ar-DZ" sz="3600" b="1" cap="all" dirty="0">
                <a:solidFill>
                  <a:schemeClr val="bg1"/>
                </a:solidFill>
                <a:latin typeface="Monotype Koufi" pitchFamily="2" charset="-78"/>
                <a:ea typeface="Monotype Koufi" pitchFamily="2" charset="-78"/>
                <a:cs typeface="Monotype Koufi" pitchFamily="2" charset="-78"/>
              </a:rPr>
              <a:t>                                     1.3.3</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Rectangle 6"/>
          <p:cNvSpPr/>
          <p:nvPr/>
        </p:nvSpPr>
        <p:spPr>
          <a:xfrm>
            <a:off x="-146085" y="2130470"/>
            <a:ext cx="10591289" cy="4016484"/>
          </a:xfrm>
          <a:prstGeom prst="rect">
            <a:avLst/>
          </a:prstGeom>
        </p:spPr>
        <p:txBody>
          <a:bodyPr wrap="square">
            <a:spAutoFit/>
          </a:bodyPr>
          <a:lstStyle/>
          <a:p>
            <a:pPr algn="r" rtl="1">
              <a:lnSpc>
                <a:spcPct val="150000"/>
              </a:lnSpc>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برنامج </a:t>
            </a: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30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3000" dirty="0">
                <a:effectLst>
                  <a:outerShdw blurRad="38100" dist="38100" dir="2700000" algn="tl">
                    <a:srgbClr val="000000">
                      <a:alpha val="43137"/>
                    </a:srgbClr>
                  </a:outerShdw>
                </a:effectLst>
                <a:latin typeface="Sakkal Majalla" pitchFamily="2" charset="-78"/>
                <a:cs typeface="Sakkal Majalla" pitchFamily="2" charset="-78"/>
              </a:rPr>
              <a:t> هو وثيقة تنظيمية تُعتمد كمرجع من أجل</a:t>
            </a: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a:t>
            </a:r>
          </a:p>
          <a:p>
            <a:pPr lvl="1"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التعليم والتعلّم؛</a:t>
            </a:r>
          </a:p>
          <a:p>
            <a:pPr lvl="1"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تقييم </a:t>
            </a:r>
            <a:r>
              <a:rPr lang="ar-SA" sz="3000" dirty="0" err="1">
                <a:effectLst>
                  <a:outerShdw blurRad="38100" dist="38100" dir="2700000" algn="tl">
                    <a:srgbClr val="000000">
                      <a:alpha val="43137"/>
                    </a:srgbClr>
                  </a:outerShdw>
                </a:effectLst>
                <a:latin typeface="Sakkal Majalla" pitchFamily="2" charset="-78"/>
                <a:cs typeface="Sakkal Majalla" pitchFamily="2" charset="-78"/>
              </a:rPr>
              <a:t>التعلمات</a:t>
            </a:r>
            <a:r>
              <a:rPr lang="ar-SA" sz="3000" dirty="0">
                <a:effectLst>
                  <a:outerShdw blurRad="38100" dist="38100" dir="2700000" algn="tl">
                    <a:srgbClr val="000000">
                      <a:alpha val="43137"/>
                    </a:srgbClr>
                  </a:outerShdw>
                </a:effectLst>
                <a:latin typeface="Sakkal Majalla" pitchFamily="2" charset="-78"/>
                <a:cs typeface="Sakkal Majalla" pitchFamily="2" charset="-78"/>
              </a:rPr>
              <a:t> والاعتراف بالمكتسبات؛</a:t>
            </a:r>
          </a:p>
          <a:p>
            <a:pPr lvl="1"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التنظيم البيداغوجي والمادي؛</a:t>
            </a:r>
          </a:p>
          <a:p>
            <a:pPr lvl="1" algn="r" rtl="1">
              <a:lnSpc>
                <a:spcPct val="150000"/>
              </a:lnSpc>
              <a:buFont typeface="Wingdings" pitchFamily="2" charset="2"/>
              <a:buChar char="q"/>
            </a:pPr>
            <a:r>
              <a:rPr lang="ar-DZ" sz="3000" dirty="0">
                <a:effectLst>
                  <a:outerShdw blurRad="38100" dist="38100" dir="2700000" algn="tl">
                    <a:srgbClr val="000000">
                      <a:alpha val="43137"/>
                    </a:srgbClr>
                  </a:outerShdw>
                </a:effectLst>
                <a:latin typeface="Sakkal Majalla" pitchFamily="2" charset="-78"/>
                <a:cs typeface="Sakkal Majalla" pitchFamily="2" charset="-78"/>
              </a:rPr>
              <a:t> </a:t>
            </a:r>
            <a:r>
              <a:rPr lang="ar-SA" sz="3000" dirty="0">
                <a:effectLst>
                  <a:outerShdw blurRad="38100" dist="38100" dir="2700000" algn="tl">
                    <a:srgbClr val="000000">
                      <a:alpha val="43137"/>
                    </a:srgbClr>
                  </a:outerShdw>
                </a:effectLst>
                <a:latin typeface="Sakkal Majalla" pitchFamily="2" charset="-78"/>
                <a:cs typeface="Sakkal Majalla" pitchFamily="2" charset="-78"/>
              </a:rPr>
              <a:t>المصادقة على الدراسة (شهادة نهاية التكوين).</a:t>
            </a:r>
          </a:p>
          <a:p>
            <a:pPr lvl="1" algn="r" rtl="1"/>
            <a:endParaRPr lang="ar-SA" sz="30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062" y="1593725"/>
            <a:ext cx="11825081" cy="6098847"/>
          </a:xfrm>
          <a:solidFill>
            <a:schemeClr val="bg1">
              <a:lumMod val="9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indent="0" algn="ctr">
              <a:lnSpc>
                <a:spcPct val="107000"/>
              </a:lnSpc>
              <a:spcAft>
                <a:spcPts val="0"/>
              </a:spcAft>
              <a:buNone/>
            </a:pPr>
            <a:r>
              <a:rPr lang="fr-FR" sz="1600" b="1" dirty="0">
                <a:latin typeface="Century Gothic" panose="020B0502020202020204" pitchFamily="34" charset="0"/>
                <a:ea typeface="Calibri" panose="020F0502020204030204" pitchFamily="34" charset="0"/>
                <a:cs typeface="Arial" panose="020B0604020202020204" pitchFamily="34" charset="0"/>
              </a:rPr>
              <a:t>                 </a:t>
            </a:r>
          </a:p>
          <a:p>
            <a:pPr marL="0" algn="ctr">
              <a:lnSpc>
                <a:spcPct val="107000"/>
              </a:lnSpc>
              <a:spcAft>
                <a:spcPts val="0"/>
              </a:spcAft>
            </a:pPr>
            <a:r>
              <a:rPr lang="fr-FR" sz="1600" b="1" dirty="0">
                <a:latin typeface="Century Gothic" panose="020B0502020202020204" pitchFamily="34" charset="0"/>
                <a:ea typeface="Calibri" panose="020F0502020204030204" pitchFamily="34" charset="0"/>
                <a:cs typeface="Arial" panose="020B0604020202020204" pitchFamily="34" charset="0"/>
              </a:rPr>
              <a:t>  </a:t>
            </a:r>
          </a:p>
        </p:txBody>
      </p:sp>
      <p:sp>
        <p:nvSpPr>
          <p:cNvPr id="7" name="Zone de texte 1"/>
          <p:cNvSpPr txBox="1"/>
          <p:nvPr/>
        </p:nvSpPr>
        <p:spPr>
          <a:xfrm>
            <a:off x="183370" y="2576362"/>
            <a:ext cx="421537" cy="3927806"/>
          </a:xfrm>
          <a:prstGeom prst="rect">
            <a:avLst/>
          </a:prstGeom>
          <a:solidFill>
            <a:schemeClr val="bg1">
              <a:lumMod val="9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FR" sz="1600" b="1" dirty="0">
                <a:effectLst/>
                <a:latin typeface="Century Gothic" panose="020B0502020202020204" pitchFamily="34" charset="0"/>
                <a:ea typeface="Calibri" panose="020F0502020204030204" pitchFamily="34" charset="0"/>
                <a:cs typeface="Arial" panose="020B0604020202020204" pitchFamily="34" charset="0"/>
              </a:rPr>
              <a:t> </a:t>
            </a:r>
            <a:endParaRPr lang="fr-FR" sz="1100" dirty="0">
              <a:effectLst/>
              <a:ea typeface="Calibri" panose="020F0502020204030204" pitchFamily="34" charset="0"/>
              <a:cs typeface="Arial" panose="020B0604020202020204" pitchFamily="34" charset="0"/>
            </a:endParaRP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S</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P</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E</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A</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L</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a:t>
            </a:r>
          </a:p>
          <a:p>
            <a:pPr algn="ctr">
              <a:lnSpc>
                <a:spcPct val="107000"/>
              </a:lnSpc>
              <a:spcAft>
                <a:spcPts val="0"/>
              </a:spcAft>
            </a:pPr>
            <a:r>
              <a:rPr lang="fr-FR" sz="17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E</a:t>
            </a:r>
          </a:p>
        </p:txBody>
      </p:sp>
      <p:sp>
        <p:nvSpPr>
          <p:cNvPr id="8" name="Zone de texte 2"/>
          <p:cNvSpPr txBox="1"/>
          <p:nvPr/>
        </p:nvSpPr>
        <p:spPr>
          <a:xfrm>
            <a:off x="1690183" y="3091855"/>
            <a:ext cx="1367654" cy="843506"/>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endParaRPr lang="fr-FR" sz="400" b="1" dirty="0">
              <a:effectLst/>
              <a:latin typeface="Century Gothic" panose="020B0502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Pratique du</a:t>
            </a:r>
          </a:p>
          <a:p>
            <a:pPr algn="ctr">
              <a:lnSpc>
                <a:spcPct val="107000"/>
              </a:lnSpc>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Métier</a:t>
            </a:r>
          </a:p>
        </p:txBody>
      </p:sp>
      <p:sp>
        <p:nvSpPr>
          <p:cNvPr id="10" name="Zone de texte 3"/>
          <p:cNvSpPr txBox="1"/>
          <p:nvPr/>
        </p:nvSpPr>
        <p:spPr>
          <a:xfrm>
            <a:off x="1677688" y="5116757"/>
            <a:ext cx="1367654" cy="817136"/>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Formation </a:t>
            </a:r>
          </a:p>
          <a:p>
            <a:pPr algn="ctr">
              <a:lnSpc>
                <a:spcPct val="107000"/>
              </a:lnSpc>
              <a:spcAft>
                <a:spcPts val="0"/>
              </a:spcAft>
            </a:pPr>
            <a:r>
              <a:rPr lang="fr-FR" sz="16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Générale</a:t>
            </a:r>
          </a:p>
        </p:txBody>
      </p:sp>
      <p:sp>
        <p:nvSpPr>
          <p:cNvPr id="14" name="Zone de texte 19"/>
          <p:cNvSpPr txBox="1"/>
          <p:nvPr/>
        </p:nvSpPr>
        <p:spPr>
          <a:xfrm>
            <a:off x="6788240" y="2678496"/>
            <a:ext cx="618254"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M1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15" name="Zone de texte 19"/>
          <p:cNvSpPr txBox="1"/>
          <p:nvPr/>
        </p:nvSpPr>
        <p:spPr>
          <a:xfrm>
            <a:off x="6757979" y="3230976"/>
            <a:ext cx="618254"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M2</a:t>
            </a:r>
          </a:p>
        </p:txBody>
      </p:sp>
      <p:sp>
        <p:nvSpPr>
          <p:cNvPr id="16" name="Zone de texte 19"/>
          <p:cNvSpPr txBox="1"/>
          <p:nvPr/>
        </p:nvSpPr>
        <p:spPr>
          <a:xfrm>
            <a:off x="6756332" y="3784388"/>
            <a:ext cx="618254"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M3</a:t>
            </a:r>
          </a:p>
        </p:txBody>
      </p:sp>
      <p:sp>
        <p:nvSpPr>
          <p:cNvPr id="17" name="Zone de texte 15"/>
          <p:cNvSpPr txBox="1"/>
          <p:nvPr/>
        </p:nvSpPr>
        <p:spPr>
          <a:xfrm>
            <a:off x="6717321" y="4675108"/>
            <a:ext cx="627622"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M4</a:t>
            </a:r>
          </a:p>
        </p:txBody>
      </p:sp>
      <p:sp>
        <p:nvSpPr>
          <p:cNvPr id="18" name="Zone de texte 15"/>
          <p:cNvSpPr txBox="1"/>
          <p:nvPr/>
        </p:nvSpPr>
        <p:spPr>
          <a:xfrm>
            <a:off x="6715104" y="5243779"/>
            <a:ext cx="627622"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M5</a:t>
            </a:r>
          </a:p>
        </p:txBody>
      </p:sp>
      <p:sp>
        <p:nvSpPr>
          <p:cNvPr id="19" name="Zone de texte 15"/>
          <p:cNvSpPr txBox="1"/>
          <p:nvPr/>
        </p:nvSpPr>
        <p:spPr>
          <a:xfrm>
            <a:off x="6740506" y="5882791"/>
            <a:ext cx="627622"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latin typeface="+mj-lt"/>
                <a:ea typeface="Calibri" panose="020F0502020204030204" pitchFamily="34" charset="0"/>
                <a:cs typeface="Arial" panose="020B0604020202020204" pitchFamily="34" charset="0"/>
              </a:defRPr>
            </a:lvl1pPr>
          </a:lstStyle>
          <a:p>
            <a:r>
              <a:rPr lang="fr-FR" dirty="0"/>
              <a:t>M6</a:t>
            </a:r>
          </a:p>
        </p:txBody>
      </p:sp>
      <p:sp>
        <p:nvSpPr>
          <p:cNvPr id="20" name="Zone de texte 7"/>
          <p:cNvSpPr txBox="1"/>
          <p:nvPr/>
        </p:nvSpPr>
        <p:spPr>
          <a:xfrm>
            <a:off x="5541411" y="2691067"/>
            <a:ext cx="57141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Cp1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21" name="Zone de texte 7"/>
          <p:cNvSpPr txBox="1"/>
          <p:nvPr/>
        </p:nvSpPr>
        <p:spPr>
          <a:xfrm>
            <a:off x="5539923" y="3239884"/>
            <a:ext cx="57141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Cp2</a:t>
            </a:r>
          </a:p>
        </p:txBody>
      </p:sp>
      <p:sp>
        <p:nvSpPr>
          <p:cNvPr id="22" name="Zone de texte 7"/>
          <p:cNvSpPr txBox="1"/>
          <p:nvPr/>
        </p:nvSpPr>
        <p:spPr>
          <a:xfrm>
            <a:off x="5553157" y="3797332"/>
            <a:ext cx="57141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Cp3</a:t>
            </a:r>
          </a:p>
        </p:txBody>
      </p:sp>
      <p:sp>
        <p:nvSpPr>
          <p:cNvPr id="23" name="Zone de texte 13"/>
          <p:cNvSpPr txBox="1"/>
          <p:nvPr/>
        </p:nvSpPr>
        <p:spPr>
          <a:xfrm>
            <a:off x="5524460" y="4663784"/>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Cg4</a:t>
            </a:r>
          </a:p>
        </p:txBody>
      </p:sp>
      <p:sp>
        <p:nvSpPr>
          <p:cNvPr id="24" name="Zone de texte 13"/>
          <p:cNvSpPr txBox="1"/>
          <p:nvPr/>
        </p:nvSpPr>
        <p:spPr>
          <a:xfrm>
            <a:off x="5494466" y="5280293"/>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Cg5</a:t>
            </a:r>
          </a:p>
        </p:txBody>
      </p:sp>
      <p:sp>
        <p:nvSpPr>
          <p:cNvPr id="25" name="Zone de texte 13"/>
          <p:cNvSpPr txBox="1"/>
          <p:nvPr/>
        </p:nvSpPr>
        <p:spPr>
          <a:xfrm>
            <a:off x="5548484" y="5858150"/>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Cg6</a:t>
            </a:r>
          </a:p>
        </p:txBody>
      </p:sp>
      <p:sp>
        <p:nvSpPr>
          <p:cNvPr id="26" name="Zone de texte 4"/>
          <p:cNvSpPr txBox="1"/>
          <p:nvPr/>
        </p:nvSpPr>
        <p:spPr>
          <a:xfrm>
            <a:off x="4166367" y="2674236"/>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T1</a:t>
            </a:r>
            <a:endParaRPr lang="fr-FR" sz="1100"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endParaRPr>
          </a:p>
        </p:txBody>
      </p:sp>
      <p:sp>
        <p:nvSpPr>
          <p:cNvPr id="27" name="Zone de texte 4"/>
          <p:cNvSpPr txBox="1"/>
          <p:nvPr/>
        </p:nvSpPr>
        <p:spPr>
          <a:xfrm>
            <a:off x="4165651" y="3217446"/>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T2</a:t>
            </a:r>
          </a:p>
        </p:txBody>
      </p:sp>
      <p:sp>
        <p:nvSpPr>
          <p:cNvPr id="28" name="Zone de texte 4"/>
          <p:cNvSpPr txBox="1"/>
          <p:nvPr/>
        </p:nvSpPr>
        <p:spPr>
          <a:xfrm>
            <a:off x="4158813" y="3769022"/>
            <a:ext cx="533947"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T3</a:t>
            </a:r>
          </a:p>
        </p:txBody>
      </p:sp>
      <p:sp>
        <p:nvSpPr>
          <p:cNvPr id="29" name="Zone de texte 8"/>
          <p:cNvSpPr txBox="1"/>
          <p:nvPr/>
        </p:nvSpPr>
        <p:spPr>
          <a:xfrm>
            <a:off x="3918743" y="4651807"/>
            <a:ext cx="1025453"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 H. A</a:t>
            </a:r>
          </a:p>
        </p:txBody>
      </p:sp>
      <p:sp>
        <p:nvSpPr>
          <p:cNvPr id="30" name="Zone de texte 8"/>
          <p:cNvSpPr txBox="1"/>
          <p:nvPr/>
        </p:nvSpPr>
        <p:spPr>
          <a:xfrm>
            <a:off x="4045214" y="5304075"/>
            <a:ext cx="699391" cy="385079"/>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C.H:A</a:t>
            </a:r>
          </a:p>
        </p:txBody>
      </p:sp>
      <p:sp>
        <p:nvSpPr>
          <p:cNvPr id="31" name="Zone de texte 8"/>
          <p:cNvSpPr txBox="1"/>
          <p:nvPr/>
        </p:nvSpPr>
        <p:spPr>
          <a:xfrm>
            <a:off x="4059966" y="5835042"/>
            <a:ext cx="1104666" cy="40330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defRPr>
            </a:lvl1pPr>
          </a:lstStyle>
          <a:p>
            <a:r>
              <a:rPr lang="fr-FR" dirty="0"/>
              <a:t>OP/CR/CP</a:t>
            </a:r>
          </a:p>
        </p:txBody>
      </p:sp>
      <p:sp>
        <p:nvSpPr>
          <p:cNvPr id="6" name="Rectangle 5"/>
          <p:cNvSpPr/>
          <p:nvPr/>
        </p:nvSpPr>
        <p:spPr>
          <a:xfrm>
            <a:off x="1104268" y="6442689"/>
            <a:ext cx="10011458" cy="935897"/>
          </a:xfrm>
          <a:prstGeom prst="rect">
            <a:avLst/>
          </a:prstGeom>
        </p:spPr>
        <p:txBody>
          <a:bodyPr wrap="square">
            <a:spAutoFit/>
          </a:bodyPr>
          <a:lstStyle/>
          <a:p>
            <a:pPr algn="ctr">
              <a:lnSpc>
                <a:spcPct val="107000"/>
              </a:lnSpc>
              <a:spcAft>
                <a:spcPts val="800"/>
              </a:spcAft>
            </a:pPr>
            <a:r>
              <a:rPr lang="fr-FR" sz="1500" b="1" u="sng" dirty="0">
                <a:latin typeface="+mj-lt"/>
                <a:ea typeface="Calibri" panose="020F0502020204030204" pitchFamily="34" charset="0"/>
                <a:cs typeface="Arial" panose="020B0604020202020204" pitchFamily="34" charset="0"/>
              </a:rPr>
              <a:t>T </a:t>
            </a:r>
            <a:r>
              <a:rPr lang="fr-FR" sz="1500" dirty="0">
                <a:latin typeface="+mj-lt"/>
                <a:ea typeface="Calibri" panose="020F0502020204030204" pitchFamily="34" charset="0"/>
                <a:cs typeface="Arial" panose="020B0604020202020204" pitchFamily="34" charset="0"/>
              </a:rPr>
              <a:t>: Tache professionnelle. </a:t>
            </a:r>
            <a:r>
              <a:rPr lang="fr-FR" sz="1500" b="1" u="sng" dirty="0">
                <a:latin typeface="+mj-lt"/>
                <a:ea typeface="Calibri" panose="020F0502020204030204" pitchFamily="34" charset="0"/>
                <a:cs typeface="Arial" panose="020B0604020202020204" pitchFamily="34" charset="0"/>
              </a:rPr>
              <a:t>C.H:A </a:t>
            </a:r>
            <a:r>
              <a:rPr lang="fr-FR" sz="1500" dirty="0">
                <a:latin typeface="+mj-lt"/>
                <a:ea typeface="Calibri" panose="020F0502020204030204" pitchFamily="34" charset="0"/>
                <a:cs typeface="Arial" panose="020B0604020202020204" pitchFamily="34" charset="0"/>
              </a:rPr>
              <a:t>: Connaissances. Habiletés. Attitudes.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OP</a:t>
            </a:r>
            <a:r>
              <a:rPr lang="fr-FR" sz="1500" dirty="0">
                <a:latin typeface="+mj-lt"/>
                <a:ea typeface="Calibri" panose="020F0502020204030204" pitchFamily="34" charset="0"/>
                <a:cs typeface="Arial" panose="020B0604020202020204" pitchFamily="34" charset="0"/>
              </a:rPr>
              <a:t>: Opération.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CP</a:t>
            </a:r>
            <a:r>
              <a:rPr lang="fr-FR" sz="1500" dirty="0">
                <a:latin typeface="+mj-lt"/>
                <a:ea typeface="Calibri" panose="020F0502020204030204" pitchFamily="34" charset="0"/>
                <a:cs typeface="Arial" panose="020B0604020202020204" pitchFamily="34" charset="0"/>
              </a:rPr>
              <a:t> : Critère de performance. </a:t>
            </a:r>
          </a:p>
          <a:p>
            <a:pPr algn="ctr">
              <a:lnSpc>
                <a:spcPct val="107000"/>
              </a:lnSpc>
              <a:spcAft>
                <a:spcPts val="800"/>
              </a:spcAft>
            </a:pPr>
            <a:r>
              <a:rPr lang="fr-FR" sz="1500" b="1" u="sng" dirty="0">
                <a:latin typeface="+mj-lt"/>
                <a:ea typeface="Calibri" panose="020F0502020204030204" pitchFamily="34" charset="0"/>
                <a:cs typeface="Arial" panose="020B0604020202020204" pitchFamily="34" charset="0"/>
              </a:rPr>
              <a:t>CR</a:t>
            </a:r>
            <a:r>
              <a:rPr lang="fr-FR" sz="1500" dirty="0">
                <a:latin typeface="+mj-lt"/>
                <a:ea typeface="Calibri" panose="020F0502020204030204" pitchFamily="34" charset="0"/>
                <a:cs typeface="Arial" panose="020B0604020202020204" pitchFamily="34" charset="0"/>
              </a:rPr>
              <a:t> : Condition de réalisation.  </a:t>
            </a:r>
            <a:r>
              <a:rPr lang="fr-FR" sz="1500" b="1" u="sng" dirty="0">
                <a:latin typeface="+mj-lt"/>
                <a:ea typeface="Calibri" panose="020F0502020204030204" pitchFamily="34" charset="0"/>
                <a:cs typeface="Arial" panose="020B0604020202020204" pitchFamily="34" charset="0"/>
              </a:rPr>
              <a:t>Cp</a:t>
            </a:r>
            <a:r>
              <a:rPr lang="fr-FR" sz="1500" dirty="0">
                <a:latin typeface="+mj-lt"/>
                <a:ea typeface="Calibri" panose="020F0502020204030204" pitchFamily="34" charset="0"/>
                <a:cs typeface="Arial" panose="020B0604020202020204" pitchFamily="34" charset="0"/>
              </a:rPr>
              <a:t> : Compétence Particulière. </a:t>
            </a:r>
            <a:r>
              <a:rPr lang="fr-FR" sz="1500" b="1" u="sng" dirty="0">
                <a:latin typeface="+mj-lt"/>
                <a:ea typeface="Calibri" panose="020F0502020204030204" pitchFamily="34" charset="0"/>
                <a:cs typeface="Arial" panose="020B0604020202020204" pitchFamily="34" charset="0"/>
              </a:rPr>
              <a:t>Cg</a:t>
            </a:r>
            <a:r>
              <a:rPr lang="fr-FR" sz="1500" dirty="0">
                <a:latin typeface="+mj-lt"/>
                <a:ea typeface="Calibri" panose="020F0502020204030204" pitchFamily="34" charset="0"/>
                <a:cs typeface="Arial" panose="020B0604020202020204" pitchFamily="34" charset="0"/>
              </a:rPr>
              <a:t> : Compétence Générale.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IE:</a:t>
            </a:r>
            <a:r>
              <a:rPr lang="fr-FR" sz="1500" dirty="0">
                <a:latin typeface="+mj-lt"/>
                <a:ea typeface="Calibri" panose="020F0502020204030204" pitchFamily="34" charset="0"/>
                <a:cs typeface="Arial" panose="020B0604020202020204" pitchFamily="34" charset="0"/>
              </a:rPr>
              <a:t> Instrument d’évaluation.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TS:</a:t>
            </a:r>
            <a:r>
              <a:rPr lang="fr-FR" sz="1500" dirty="0">
                <a:latin typeface="+mj-lt"/>
                <a:ea typeface="Calibri" panose="020F0502020204030204" pitchFamily="34" charset="0"/>
                <a:cs typeface="Arial" panose="020B0604020202020204" pitchFamily="34" charset="0"/>
              </a:rPr>
              <a:t> Tableau de spécification.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DE:</a:t>
            </a:r>
            <a:r>
              <a:rPr lang="fr-FR" sz="1500" b="1"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 </a:t>
            </a:r>
            <a:r>
              <a:rPr lang="fr-FR" sz="1500" dirty="0">
                <a:latin typeface="+mj-lt"/>
                <a:ea typeface="Calibri" panose="020F0502020204030204" pitchFamily="34" charset="0"/>
                <a:cs typeface="Arial" panose="020B0604020202020204" pitchFamily="34" charset="0"/>
              </a:rPr>
              <a:t>Description de l’épreuve. </a:t>
            </a:r>
            <a:r>
              <a:rPr lang="fr-FR" sz="1500" b="1" u="sng" dirty="0">
                <a:effectLst>
                  <a:outerShdw blurRad="38100" dist="38100" dir="2700000" algn="tl">
                    <a:srgbClr val="000000">
                      <a:alpha val="43137"/>
                    </a:srgbClr>
                  </a:outerShdw>
                </a:effectLst>
                <a:latin typeface="+mj-lt"/>
                <a:ea typeface="Calibri" panose="020F0502020204030204" pitchFamily="34" charset="0"/>
                <a:cs typeface="Arial" panose="020B0604020202020204" pitchFamily="34" charset="0"/>
              </a:rPr>
              <a:t>FE:</a:t>
            </a:r>
            <a:r>
              <a:rPr lang="fr-FR" sz="1500" dirty="0">
                <a:latin typeface="+mj-lt"/>
                <a:ea typeface="Calibri" panose="020F0502020204030204" pitchFamily="34" charset="0"/>
                <a:cs typeface="Arial" panose="020B0604020202020204" pitchFamily="34" charset="0"/>
              </a:rPr>
              <a:t> Fiche d’évaluation</a:t>
            </a:r>
            <a:endParaRPr lang="fr-FR" sz="1500" dirty="0">
              <a:effectLst/>
              <a:latin typeface="+mj-lt"/>
              <a:ea typeface="Calibri" panose="020F0502020204030204" pitchFamily="34" charset="0"/>
              <a:cs typeface="Arial" panose="020B0604020202020204" pitchFamily="34" charset="0"/>
            </a:endParaRPr>
          </a:p>
        </p:txBody>
      </p:sp>
      <p:sp>
        <p:nvSpPr>
          <p:cNvPr id="32" name="Ellipse 31"/>
          <p:cNvSpPr/>
          <p:nvPr/>
        </p:nvSpPr>
        <p:spPr>
          <a:xfrm>
            <a:off x="3938205" y="1764101"/>
            <a:ext cx="1035108" cy="619353"/>
          </a:xfrm>
          <a:prstGeom prst="ellipse">
            <a:avLst/>
          </a:prstGeom>
          <a:solidFill>
            <a:schemeClr val="bg1">
              <a:lumMod val="8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RMC</a:t>
            </a:r>
          </a:p>
        </p:txBody>
      </p:sp>
      <p:sp>
        <p:nvSpPr>
          <p:cNvPr id="33" name="Ellipse 32"/>
          <p:cNvSpPr/>
          <p:nvPr/>
        </p:nvSpPr>
        <p:spPr>
          <a:xfrm>
            <a:off x="5289247" y="1819518"/>
            <a:ext cx="1035108" cy="619353"/>
          </a:xfrm>
          <a:prstGeom prst="ellipse">
            <a:avLst/>
          </a:prstGeom>
          <a:solidFill>
            <a:schemeClr val="accent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PF</a:t>
            </a:r>
          </a:p>
        </p:txBody>
      </p:sp>
      <p:sp>
        <p:nvSpPr>
          <p:cNvPr id="34" name="Ellipse 33"/>
          <p:cNvSpPr/>
          <p:nvPr/>
        </p:nvSpPr>
        <p:spPr>
          <a:xfrm>
            <a:off x="6667104" y="1788713"/>
            <a:ext cx="1035108" cy="619353"/>
          </a:xfrm>
          <a:prstGeom prst="ellips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PE</a:t>
            </a:r>
          </a:p>
        </p:txBody>
      </p:sp>
      <p:cxnSp>
        <p:nvCxnSpPr>
          <p:cNvPr id="36" name="Connecteur droit avec flèche 35"/>
          <p:cNvCxnSpPr/>
          <p:nvPr/>
        </p:nvCxnSpPr>
        <p:spPr>
          <a:xfrm>
            <a:off x="4705528" y="2876947"/>
            <a:ext cx="8489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p:nvPr/>
        </p:nvCxnSpPr>
        <p:spPr>
          <a:xfrm>
            <a:off x="4698209" y="3419263"/>
            <a:ext cx="8489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a:off x="4692760" y="4002214"/>
            <a:ext cx="848967"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a:off x="4971520" y="4848496"/>
            <a:ext cx="527141"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a:off x="4735328" y="5464426"/>
            <a:ext cx="771788"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flipV="1">
            <a:off x="5170159" y="6050703"/>
            <a:ext cx="37761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a:xfrm>
            <a:off x="6132928" y="2882308"/>
            <a:ext cx="6378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p:cNvCxnSpPr/>
          <p:nvPr/>
        </p:nvCxnSpPr>
        <p:spPr>
          <a:xfrm>
            <a:off x="6142743" y="3977173"/>
            <a:ext cx="57985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eur droit avec flèche 52"/>
          <p:cNvCxnSpPr/>
          <p:nvPr/>
        </p:nvCxnSpPr>
        <p:spPr>
          <a:xfrm>
            <a:off x="6029262" y="5463994"/>
            <a:ext cx="6378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p:cNvCxnSpPr/>
          <p:nvPr/>
        </p:nvCxnSpPr>
        <p:spPr>
          <a:xfrm>
            <a:off x="6084461" y="6065021"/>
            <a:ext cx="6378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a:off x="6058653" y="4850018"/>
            <a:ext cx="637841"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p:nvPr/>
        </p:nvCxnSpPr>
        <p:spPr>
          <a:xfrm>
            <a:off x="6112991" y="3412390"/>
            <a:ext cx="637842"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a:cxnSpLocks/>
          </p:cNvCxnSpPr>
          <p:nvPr/>
        </p:nvCxnSpPr>
        <p:spPr>
          <a:xfrm flipV="1">
            <a:off x="3069101" y="3396613"/>
            <a:ext cx="1104390" cy="112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flipV="1">
            <a:off x="3060198" y="5477270"/>
            <a:ext cx="962953" cy="112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61"/>
          <p:cNvCxnSpPr/>
          <p:nvPr/>
        </p:nvCxnSpPr>
        <p:spPr>
          <a:xfrm>
            <a:off x="3375484" y="2853109"/>
            <a:ext cx="0" cy="10855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Connecteur droit avec flèche 63"/>
          <p:cNvCxnSpPr/>
          <p:nvPr/>
        </p:nvCxnSpPr>
        <p:spPr>
          <a:xfrm>
            <a:off x="3382855" y="2867639"/>
            <a:ext cx="76293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Connecteur droit avec flèche 64"/>
          <p:cNvCxnSpPr/>
          <p:nvPr/>
        </p:nvCxnSpPr>
        <p:spPr>
          <a:xfrm>
            <a:off x="3383599" y="3967865"/>
            <a:ext cx="76293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onnecteur droit 65"/>
          <p:cNvCxnSpPr>
            <a:cxnSpLocks/>
          </p:cNvCxnSpPr>
          <p:nvPr/>
        </p:nvCxnSpPr>
        <p:spPr>
          <a:xfrm>
            <a:off x="3360507" y="4856958"/>
            <a:ext cx="0" cy="1180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p:nvPr/>
        </p:nvCxnSpPr>
        <p:spPr>
          <a:xfrm>
            <a:off x="3373164" y="4839424"/>
            <a:ext cx="521093"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eur droit avec flèche 67"/>
          <p:cNvCxnSpPr/>
          <p:nvPr/>
        </p:nvCxnSpPr>
        <p:spPr>
          <a:xfrm>
            <a:off x="3378395" y="6035898"/>
            <a:ext cx="630523"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cteur droit 69"/>
          <p:cNvCxnSpPr>
            <a:cxnSpLocks/>
          </p:cNvCxnSpPr>
          <p:nvPr/>
        </p:nvCxnSpPr>
        <p:spPr>
          <a:xfrm flipH="1">
            <a:off x="1057930" y="3499777"/>
            <a:ext cx="13219" cy="199768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flipH="1">
            <a:off x="603833" y="4530534"/>
            <a:ext cx="47611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Connecteur droit avec flèche 73"/>
          <p:cNvCxnSpPr/>
          <p:nvPr/>
        </p:nvCxnSpPr>
        <p:spPr>
          <a:xfrm>
            <a:off x="1084389" y="3499777"/>
            <a:ext cx="63074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eur droit avec flèche 75"/>
          <p:cNvCxnSpPr/>
          <p:nvPr/>
        </p:nvCxnSpPr>
        <p:spPr>
          <a:xfrm>
            <a:off x="1058679" y="5510387"/>
            <a:ext cx="63074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A4E0815D-28F3-E316-A5F0-C2F0665B959F}"/>
              </a:ext>
            </a:extLst>
          </p:cNvPr>
          <p:cNvSpPr/>
          <p:nvPr/>
        </p:nvSpPr>
        <p:spPr>
          <a:xfrm>
            <a:off x="8078793" y="1789221"/>
            <a:ext cx="1035108" cy="619353"/>
          </a:xfrm>
          <a:prstGeom prst="ellipse">
            <a:avLst/>
          </a:prstGeom>
          <a:solidFill>
            <a:srgbClr val="CCE9A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RES</a:t>
            </a:r>
          </a:p>
        </p:txBody>
      </p:sp>
      <p:sp>
        <p:nvSpPr>
          <p:cNvPr id="13" name="Zone de texte 19">
            <a:extLst>
              <a:ext uri="{FF2B5EF4-FFF2-40B4-BE49-F238E27FC236}">
                <a16:creationId xmlns:a16="http://schemas.microsoft.com/office/drawing/2014/main" id="{F255E0A8-1A23-F099-5FF5-66E3937266C3}"/>
              </a:ext>
            </a:extLst>
          </p:cNvPr>
          <p:cNvSpPr txBox="1"/>
          <p:nvPr/>
        </p:nvSpPr>
        <p:spPr>
          <a:xfrm>
            <a:off x="7850916" y="2685614"/>
            <a:ext cx="1687796" cy="38507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sz="1400" b="1" dirty="0">
                <a:effectLst>
                  <a:outerShdw blurRad="38100" dist="38100" dir="2700000" algn="tl">
                    <a:srgbClr val="000000">
                      <a:alpha val="43137"/>
                    </a:srgbClr>
                  </a:outerShdw>
                </a:effectLst>
                <a:latin typeface="+mj-lt"/>
                <a:cs typeface="Arial" panose="020B0604020202020204" pitchFamily="34" charset="0"/>
              </a:rPr>
              <a:t>IE1 « TS. DE. FE »</a:t>
            </a:r>
          </a:p>
        </p:txBody>
      </p:sp>
      <p:cxnSp>
        <p:nvCxnSpPr>
          <p:cNvPr id="45" name="Connecteur droit avec flèche 44">
            <a:extLst>
              <a:ext uri="{FF2B5EF4-FFF2-40B4-BE49-F238E27FC236}">
                <a16:creationId xmlns:a16="http://schemas.microsoft.com/office/drawing/2014/main" id="{25EBB88D-A3AD-3C16-782F-3F355D60EE47}"/>
              </a:ext>
            </a:extLst>
          </p:cNvPr>
          <p:cNvCxnSpPr/>
          <p:nvPr/>
        </p:nvCxnSpPr>
        <p:spPr>
          <a:xfrm>
            <a:off x="7410966" y="2883838"/>
            <a:ext cx="43565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avec flèche 45">
            <a:extLst>
              <a:ext uri="{FF2B5EF4-FFF2-40B4-BE49-F238E27FC236}">
                <a16:creationId xmlns:a16="http://schemas.microsoft.com/office/drawing/2014/main" id="{7887A586-470A-86E9-029C-201C504D3D1B}"/>
              </a:ext>
            </a:extLst>
          </p:cNvPr>
          <p:cNvCxnSpPr/>
          <p:nvPr/>
        </p:nvCxnSpPr>
        <p:spPr>
          <a:xfrm>
            <a:off x="7398175" y="3408078"/>
            <a:ext cx="43565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47">
            <a:extLst>
              <a:ext uri="{FF2B5EF4-FFF2-40B4-BE49-F238E27FC236}">
                <a16:creationId xmlns:a16="http://schemas.microsoft.com/office/drawing/2014/main" id="{D427F882-137B-8674-73C0-EE58639DE2A4}"/>
              </a:ext>
            </a:extLst>
          </p:cNvPr>
          <p:cNvCxnSpPr/>
          <p:nvPr/>
        </p:nvCxnSpPr>
        <p:spPr>
          <a:xfrm>
            <a:off x="7388426" y="3935361"/>
            <a:ext cx="43565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48">
            <a:extLst>
              <a:ext uri="{FF2B5EF4-FFF2-40B4-BE49-F238E27FC236}">
                <a16:creationId xmlns:a16="http://schemas.microsoft.com/office/drawing/2014/main" id="{79BF0B96-C4C9-C800-4C8B-72DB594277F9}"/>
              </a:ext>
            </a:extLst>
          </p:cNvPr>
          <p:cNvCxnSpPr/>
          <p:nvPr/>
        </p:nvCxnSpPr>
        <p:spPr>
          <a:xfrm>
            <a:off x="7364674" y="4865515"/>
            <a:ext cx="43565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a16="http://schemas.microsoft.com/office/drawing/2014/main" id="{7E69C3C9-9D76-2F0E-5D8E-6865E8E65600}"/>
              </a:ext>
            </a:extLst>
          </p:cNvPr>
          <p:cNvCxnSpPr/>
          <p:nvPr/>
        </p:nvCxnSpPr>
        <p:spPr>
          <a:xfrm>
            <a:off x="7349220" y="5448002"/>
            <a:ext cx="396049"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eur droit avec flèche 56">
            <a:extLst>
              <a:ext uri="{FF2B5EF4-FFF2-40B4-BE49-F238E27FC236}">
                <a16:creationId xmlns:a16="http://schemas.microsoft.com/office/drawing/2014/main" id="{A5A5174D-059D-69AE-57B0-BC5AA84B1B94}"/>
              </a:ext>
            </a:extLst>
          </p:cNvPr>
          <p:cNvCxnSpPr/>
          <p:nvPr/>
        </p:nvCxnSpPr>
        <p:spPr>
          <a:xfrm>
            <a:off x="7380585" y="6065437"/>
            <a:ext cx="435654"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Zone de texte 19">
            <a:extLst>
              <a:ext uri="{FF2B5EF4-FFF2-40B4-BE49-F238E27FC236}">
                <a16:creationId xmlns:a16="http://schemas.microsoft.com/office/drawing/2014/main" id="{F0C3C8CA-A6C3-B1BC-1E56-14DBD17F1748}"/>
              </a:ext>
            </a:extLst>
          </p:cNvPr>
          <p:cNvSpPr txBox="1"/>
          <p:nvPr/>
        </p:nvSpPr>
        <p:spPr>
          <a:xfrm>
            <a:off x="7839603" y="3239338"/>
            <a:ext cx="1687796" cy="385078"/>
          </a:xfrm>
          <a:prstGeom prst="rect">
            <a:avLst/>
          </a:prstGeom>
          <a:solidFill>
            <a:schemeClr val="bg1">
              <a:lumMod val="85000"/>
            </a:schemeClr>
          </a:solidFill>
          <a:ln w="63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IE2 « TS. DE. FE »</a:t>
            </a:r>
          </a:p>
        </p:txBody>
      </p:sp>
      <p:sp>
        <p:nvSpPr>
          <p:cNvPr id="61" name="Zone de texte 19">
            <a:extLst>
              <a:ext uri="{FF2B5EF4-FFF2-40B4-BE49-F238E27FC236}">
                <a16:creationId xmlns:a16="http://schemas.microsoft.com/office/drawing/2014/main" id="{6566E1BA-5BA4-1765-7825-0298BAC1FD5E}"/>
              </a:ext>
            </a:extLst>
          </p:cNvPr>
          <p:cNvSpPr txBox="1"/>
          <p:nvPr/>
        </p:nvSpPr>
        <p:spPr>
          <a:xfrm>
            <a:off x="7831305" y="3781023"/>
            <a:ext cx="1687796" cy="38507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IE3 « TS. DE. FE »</a:t>
            </a:r>
          </a:p>
        </p:txBody>
      </p:sp>
      <p:sp>
        <p:nvSpPr>
          <p:cNvPr id="63" name="Zone de texte 19">
            <a:extLst>
              <a:ext uri="{FF2B5EF4-FFF2-40B4-BE49-F238E27FC236}">
                <a16:creationId xmlns:a16="http://schemas.microsoft.com/office/drawing/2014/main" id="{99C67859-BAC7-020C-5C3D-E09A0762EED9}"/>
              </a:ext>
            </a:extLst>
          </p:cNvPr>
          <p:cNvSpPr txBox="1"/>
          <p:nvPr/>
        </p:nvSpPr>
        <p:spPr>
          <a:xfrm>
            <a:off x="7826377" y="4674216"/>
            <a:ext cx="1679498" cy="38507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IE4 « TS. DE. FE »</a:t>
            </a:r>
          </a:p>
        </p:txBody>
      </p:sp>
      <p:sp>
        <p:nvSpPr>
          <p:cNvPr id="69" name="Zone de texte 19">
            <a:extLst>
              <a:ext uri="{FF2B5EF4-FFF2-40B4-BE49-F238E27FC236}">
                <a16:creationId xmlns:a16="http://schemas.microsoft.com/office/drawing/2014/main" id="{299139D1-B9D6-2E72-298F-8FA9E7CB4DF4}"/>
              </a:ext>
            </a:extLst>
          </p:cNvPr>
          <p:cNvSpPr txBox="1"/>
          <p:nvPr/>
        </p:nvSpPr>
        <p:spPr>
          <a:xfrm>
            <a:off x="7811915" y="5266561"/>
            <a:ext cx="1707186" cy="38507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IE5 « TS. DE. FE »</a:t>
            </a:r>
          </a:p>
        </p:txBody>
      </p:sp>
      <p:sp>
        <p:nvSpPr>
          <p:cNvPr id="71" name="Zone de texte 19">
            <a:extLst>
              <a:ext uri="{FF2B5EF4-FFF2-40B4-BE49-F238E27FC236}">
                <a16:creationId xmlns:a16="http://schemas.microsoft.com/office/drawing/2014/main" id="{A3004909-FA56-5BA3-417C-8FF65FFC7415}"/>
              </a:ext>
            </a:extLst>
          </p:cNvPr>
          <p:cNvSpPr txBox="1"/>
          <p:nvPr/>
        </p:nvSpPr>
        <p:spPr>
          <a:xfrm>
            <a:off x="7824079" y="5882241"/>
            <a:ext cx="1681796" cy="385078"/>
          </a:xfrm>
          <a:prstGeom prst="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defPPr rtl="0">
              <a:defRPr lang="fr-FR"/>
            </a:defPPr>
            <a:lvl1pPr algn="ctr">
              <a:lnSpc>
                <a:spcPct val="107000"/>
              </a:lnSpc>
              <a:spcAft>
                <a:spcPts val="800"/>
              </a:spcAft>
              <a:defRPr sz="1400" b="1">
                <a:latin typeface="+mj-lt"/>
                <a:cs typeface="Arial" panose="020B0604020202020204" pitchFamily="34" charset="0"/>
              </a:defRPr>
            </a:lvl1pPr>
          </a:lstStyle>
          <a:p>
            <a:r>
              <a:rPr lang="fr-FR" dirty="0">
                <a:effectLst>
                  <a:outerShdw blurRad="38100" dist="38100" dir="2700000" algn="tl">
                    <a:srgbClr val="000000">
                      <a:alpha val="43137"/>
                    </a:srgbClr>
                  </a:outerShdw>
                </a:effectLst>
              </a:rPr>
              <a:t>IE6 « TS. DE. FE »</a:t>
            </a:r>
          </a:p>
        </p:txBody>
      </p:sp>
      <p:sp>
        <p:nvSpPr>
          <p:cNvPr id="5" name="Ellipse 4">
            <a:extLst>
              <a:ext uri="{FF2B5EF4-FFF2-40B4-BE49-F238E27FC236}">
                <a16:creationId xmlns:a16="http://schemas.microsoft.com/office/drawing/2014/main" id="{381E8A49-615C-0A45-108E-7A8293016B96}"/>
              </a:ext>
            </a:extLst>
          </p:cNvPr>
          <p:cNvSpPr/>
          <p:nvPr/>
        </p:nvSpPr>
        <p:spPr>
          <a:xfrm>
            <a:off x="9858007" y="1795538"/>
            <a:ext cx="1250528" cy="619353"/>
          </a:xfrm>
          <a:prstGeom prst="ellipse">
            <a:avLst/>
          </a:prstGeom>
          <a:solidFill>
            <a:srgbClr val="FFEAA7"/>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1"/>
                </a:solidFill>
                <a:effectLst>
                  <a:outerShdw blurRad="38100" dist="38100" dir="2700000" algn="tl">
                    <a:srgbClr val="000000">
                      <a:alpha val="43137"/>
                    </a:srgbClr>
                  </a:outerShdw>
                </a:effectLst>
                <a:latin typeface="Trebuchet MS" panose="020B0603020202020204" pitchFamily="34" charset="0"/>
              </a:rPr>
              <a:t>ROPM</a:t>
            </a:r>
          </a:p>
        </p:txBody>
      </p:sp>
      <p:sp>
        <p:nvSpPr>
          <p:cNvPr id="9" name="Rectangle : coins arrondis 8">
            <a:extLst>
              <a:ext uri="{FF2B5EF4-FFF2-40B4-BE49-F238E27FC236}">
                <a16:creationId xmlns:a16="http://schemas.microsoft.com/office/drawing/2014/main" id="{C2198F0E-CC5C-CE47-0FB0-2BEC830F3EB4}"/>
              </a:ext>
            </a:extLst>
          </p:cNvPr>
          <p:cNvSpPr/>
          <p:nvPr/>
        </p:nvSpPr>
        <p:spPr>
          <a:xfrm>
            <a:off x="9599741" y="2658933"/>
            <a:ext cx="2213404" cy="3542886"/>
          </a:xfrm>
          <a:prstGeom prst="roundRect">
            <a:avLst/>
          </a:prstGeom>
          <a:solidFill>
            <a:schemeClr val="bg1">
              <a:lumMod val="8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50000"/>
              </a:lnSpc>
              <a:spcAft>
                <a:spcPts val="800"/>
              </a:spcAft>
            </a:pPr>
            <a:endParaRPr lang="fr-FR" sz="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endParaRPr>
          </a:p>
          <a:p>
            <a:pPr algn="ctr"/>
            <a:r>
              <a:rPr lang="fr-FR" sz="16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CONDITION OU CONTEXTE DE</a:t>
            </a:r>
          </a:p>
          <a:p>
            <a:pPr algn="ctr"/>
            <a:r>
              <a:rPr lang="fr-FR" sz="16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RÉALISATION </a:t>
            </a:r>
          </a:p>
          <a:p>
            <a:pPr algn="ctr"/>
            <a:endParaRPr lang="fr-FR" sz="1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endParaRPr>
          </a:p>
          <a:p>
            <a:pPr algn="ctr"/>
            <a:r>
              <a:rPr lang="fr-FR" sz="1600" b="1" dirty="0">
                <a:effectLst>
                  <a:outerShdw blurRad="38100" dist="38100" dir="2700000" algn="tl">
                    <a:srgbClr val="000000">
                      <a:alpha val="43137"/>
                    </a:srgbClr>
                  </a:outerShdw>
                </a:effectLst>
                <a:latin typeface="Trebuchet MS" panose="020B0603020202020204" pitchFamily="34" charset="0"/>
              </a:rPr>
              <a:t>« CATÉGORIES MAO</a:t>
            </a:r>
          </a:p>
          <a:p>
            <a:pPr algn="ctr"/>
            <a:r>
              <a:rPr lang="fr-FR" sz="1600" b="1" dirty="0">
                <a:effectLst>
                  <a:outerShdw blurRad="38100" dist="38100" dir="2700000" algn="tl">
                    <a:srgbClr val="000000">
                      <a:alpha val="43137"/>
                    </a:srgbClr>
                  </a:outerShdw>
                </a:effectLst>
                <a:latin typeface="Trebuchet MS" panose="020B0603020202020204" pitchFamily="34" charset="0"/>
              </a:rPr>
              <a:t>ET PLAN</a:t>
            </a:r>
          </a:p>
          <a:p>
            <a:pPr algn="ctr"/>
            <a:r>
              <a:rPr lang="fr-FR" sz="1600" b="1" dirty="0">
                <a:effectLst>
                  <a:outerShdw blurRad="38100" dist="38100" dir="2700000" algn="tl">
                    <a:srgbClr val="000000">
                      <a:alpha val="43137"/>
                    </a:srgbClr>
                  </a:outerShdw>
                </a:effectLst>
                <a:latin typeface="Trebuchet MS" panose="020B0603020202020204" pitchFamily="34" charset="0"/>
              </a:rPr>
              <a:t>D’AMENAGEMENT »</a:t>
            </a:r>
          </a:p>
          <a:p>
            <a:r>
              <a:rPr lang="fr-FR" dirty="0"/>
              <a:t> </a:t>
            </a:r>
          </a:p>
          <a:p>
            <a:pPr algn="ctr">
              <a:lnSpc>
                <a:spcPct val="150000"/>
              </a:lnSpc>
              <a:spcAft>
                <a:spcPts val="800"/>
              </a:spcAft>
            </a:pPr>
            <a:r>
              <a:rPr lang="fr-FR" sz="1500" b="1" dirty="0">
                <a:effectLst>
                  <a:outerShdw blurRad="38100" dist="38100" dir="2700000" algn="tl">
                    <a:srgbClr val="000000">
                      <a:alpha val="43137"/>
                    </a:srgbClr>
                  </a:outerShdw>
                </a:effectLst>
                <a:latin typeface="Trebuchet MS" panose="020B0603020202020204" pitchFamily="34" charset="0"/>
                <a:ea typeface="Calibri" panose="020F0502020204030204" pitchFamily="34" charset="0"/>
                <a:cs typeface="Arial" panose="020B0604020202020204" pitchFamily="34" charset="0"/>
              </a:rPr>
              <a:t>  </a:t>
            </a:r>
          </a:p>
          <a:p>
            <a:pPr algn="ctr">
              <a:spcAft>
                <a:spcPts val="800"/>
              </a:spcAft>
            </a:pPr>
            <a:endParaRPr lang="fr-FR" sz="1400" b="1" dirty="0">
              <a:effectLst>
                <a:outerShdw blurRad="38100" dist="38100" dir="2700000" algn="tl">
                  <a:srgbClr val="000000">
                    <a:alpha val="43137"/>
                  </a:srgbClr>
                </a:outerShdw>
              </a:effectLst>
              <a:latin typeface="Century Gothic" panose="020B0502020202020204" pitchFamily="34" charset="0"/>
              <a:cs typeface="Arial" panose="020B0604020202020204" pitchFamily="34" charset="0"/>
            </a:endParaRPr>
          </a:p>
        </p:txBody>
      </p:sp>
      <p:sp>
        <p:nvSpPr>
          <p:cNvPr id="77" name="ZoneTexte 1"/>
          <p:cNvSpPr txBox="1"/>
          <p:nvPr/>
        </p:nvSpPr>
        <p:spPr>
          <a:xfrm>
            <a:off x="137278" y="661546"/>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هيكل برنامج التكوين </a:t>
            </a:r>
            <a:r>
              <a:rPr lang="fr-FR" sz="3600" b="1" cap="all" dirty="0">
                <a:solidFill>
                  <a:schemeClr val="bg1"/>
                </a:solidFill>
                <a:latin typeface="Monotype Koufi" pitchFamily="2" charset="-78"/>
                <a:ea typeface="Monotype Koufi" pitchFamily="2" charset="-78"/>
                <a:cs typeface="Monotype Koufi" pitchFamily="2" charset="-78"/>
              </a:rPr>
              <a:t>–</a:t>
            </a:r>
            <a:r>
              <a:rPr lang="ar-DZ" sz="3600" b="1" cap="all" dirty="0">
                <a:solidFill>
                  <a:schemeClr val="bg1"/>
                </a:solidFill>
                <a:latin typeface="Monotype Koufi" pitchFamily="2" charset="-78"/>
                <a:ea typeface="Monotype Koufi" pitchFamily="2" charset="-78"/>
                <a:cs typeface="Monotype Koufi" pitchFamily="2" charset="-78"/>
              </a:rPr>
              <a:t>                                   2.3.3 </a:t>
            </a:r>
            <a:endParaRPr lang="fr-FR" sz="2800" b="1" dirty="0">
              <a:solidFill>
                <a:schemeClr val="bg1"/>
              </a:solidFill>
            </a:endParaRPr>
          </a:p>
        </p:txBody>
      </p:sp>
    </p:spTree>
    <p:extLst>
      <p:ext uri="{BB962C8B-B14F-4D97-AF65-F5344CB8AC3E}">
        <p14:creationId xmlns:p14="http://schemas.microsoft.com/office/powerpoint/2010/main" val="254585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bg/>
                                          </p:spTgt>
                                        </p:tgtEl>
                                      </p:cBhvr>
                                    </p:animEffect>
                                    <p:animScale>
                                      <p:cBhvr>
                                        <p:cTn id="7" dur="250" autoRev="1" fill="hold"/>
                                        <p:tgtEl>
                                          <p:spTgt spid="3">
                                            <p:bg/>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xEl>
                                              <p:pRg st="0" end="0"/>
                                            </p:txEl>
                                          </p:spTgt>
                                        </p:tgtEl>
                                      </p:cBhvr>
                                    </p:animEffect>
                                    <p:animScale>
                                      <p:cBhvr>
                                        <p:cTn id="12" dur="250" autoRev="1" fill="hold"/>
                                        <p:tgtEl>
                                          <p:spTgt spid="3">
                                            <p:txEl>
                                              <p:pRg st="0" end="0"/>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3">
                                            <p:txEl>
                                              <p:pRg st="1" end="1"/>
                                            </p:txEl>
                                          </p:spTgt>
                                        </p:tgtEl>
                                      </p:cBhvr>
                                    </p:animEffect>
                                    <p:animScale>
                                      <p:cBhvr>
                                        <p:cTn id="17" dur="250" autoRev="1" fill="hold"/>
                                        <p:tgtEl>
                                          <p:spTgt spid="3">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pic>
        <p:nvPicPr>
          <p:cNvPr id="13" name="Image 3">
            <a:extLst>
              <a:ext uri="{FF2B5EF4-FFF2-40B4-BE49-F238E27FC236}">
                <a16:creationId xmlns:a16="http://schemas.microsoft.com/office/drawing/2014/main" id="{5F66DA7F-A6ED-61EA-B7F0-25D94614F3C7}"/>
              </a:ext>
            </a:extLst>
          </p:cNvPr>
          <p:cNvPicPr>
            <a:picLocks noChangeAspect="1"/>
          </p:cNvPicPr>
          <p:nvPr/>
        </p:nvPicPr>
        <p:blipFill>
          <a:blip r:embed="rId5"/>
          <a:stretch>
            <a:fillRect/>
          </a:stretch>
        </p:blipFill>
        <p:spPr>
          <a:xfrm>
            <a:off x="4279692" y="2244008"/>
            <a:ext cx="3632616" cy="3488013"/>
          </a:xfrm>
          <a:prstGeom prst="rect">
            <a:avLst/>
          </a:prstGeom>
        </p:spPr>
      </p:pic>
      <p:sp>
        <p:nvSpPr>
          <p:cNvPr id="15" name="ZoneTexte 7">
            <a:extLst>
              <a:ext uri="{FF2B5EF4-FFF2-40B4-BE49-F238E27FC236}">
                <a16:creationId xmlns:a16="http://schemas.microsoft.com/office/drawing/2014/main" id="{B55163B5-76FC-C319-7AFF-18121329B633}"/>
              </a:ext>
            </a:extLst>
          </p:cNvPr>
          <p:cNvSpPr txBox="1"/>
          <p:nvPr/>
        </p:nvSpPr>
        <p:spPr>
          <a:xfrm>
            <a:off x="837399" y="6141414"/>
            <a:ext cx="9772653" cy="523220"/>
          </a:xfrm>
          <a:prstGeom prst="rect">
            <a:avLst/>
          </a:prstGeom>
          <a:noFill/>
        </p:spPr>
        <p:txBody>
          <a:bodyPr wrap="square">
            <a:spAutoFit/>
          </a:bodyPr>
          <a:lstStyle/>
          <a:p>
            <a:pPr algn="ctr"/>
            <a:r>
              <a:rPr lang="fr-FR" i="1" dirty="0">
                <a:effectLst>
                  <a:outerShdw blurRad="38100" dist="38100" dir="2700000" algn="tl">
                    <a:srgbClr val="000000">
                      <a:alpha val="43137"/>
                    </a:srgbClr>
                  </a:outerShdw>
                </a:effectLst>
                <a:latin typeface="Trebuchet MS" panose="020B0603020202020204" pitchFamily="34" charset="0"/>
              </a:rPr>
              <a:t>« </a:t>
            </a:r>
            <a:r>
              <a:rPr lang="ar-SA" dirty="0"/>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ب</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رنامج</a:t>
            </a:r>
            <a:r>
              <a:rPr lang="ar-SA" sz="2800"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28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2800" dirty="0">
                <a:effectLst>
                  <a:outerShdw blurRad="38100" dist="38100" dir="2700000" algn="tl">
                    <a:srgbClr val="000000">
                      <a:alpha val="43137"/>
                    </a:srgbClr>
                  </a:outerShdw>
                </a:effectLst>
                <a:latin typeface="Sakkal Majalla" pitchFamily="2" charset="-78"/>
                <a:cs typeface="Sakkal Majalla" pitchFamily="2" charset="-78"/>
              </a:rPr>
              <a:t> هو العمود الفقري للتكوين المهني</a:t>
            </a:r>
            <a:r>
              <a:rPr lang="fr-FR" i="1" dirty="0">
                <a:effectLst>
                  <a:outerShdw blurRad="38100" dist="38100" dir="2700000" algn="tl">
                    <a:srgbClr val="000000">
                      <a:alpha val="43137"/>
                    </a:srgbClr>
                  </a:outerShdw>
                </a:effectLst>
                <a:latin typeface="Trebuchet MS" panose="020B0603020202020204" pitchFamily="34" charset="0"/>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799820" y="1999699"/>
            <a:ext cx="9457553" cy="4955203"/>
          </a:xfrm>
          <a:prstGeom prst="rect">
            <a:avLst/>
          </a:prstGeom>
          <a:noFill/>
        </p:spPr>
        <p:txBody>
          <a:bodyPr wrap="square">
            <a:spAutoFit/>
          </a:bodyPr>
          <a:lstStyle/>
          <a:p>
            <a:pPr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يتضمن برنامج </a:t>
            </a:r>
            <a:r>
              <a:rPr lang="ar-SA" sz="3200" dirty="0" err="1">
                <a:effectLst>
                  <a:outerShdw blurRad="38100" dist="38100" dir="2700000" algn="tl">
                    <a:srgbClr val="000000">
                      <a:alpha val="43137"/>
                    </a:srgbClr>
                  </a:outerShdw>
                </a:effectLst>
                <a:latin typeface="Sakkal Majalla" pitchFamily="2" charset="-78"/>
                <a:cs typeface="Sakkal Majalla" pitchFamily="2" charset="-78"/>
              </a:rPr>
              <a:t>الدراس</a:t>
            </a:r>
            <a:r>
              <a:rPr lang="ar-DZ" sz="32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3200" dirty="0">
                <a:effectLst>
                  <a:outerShdw blurRad="38100" dist="38100" dir="2700000" algn="tl">
                    <a:srgbClr val="000000">
                      <a:alpha val="43137"/>
                    </a:srgbClr>
                  </a:outerShdw>
                </a:effectLst>
                <a:latin typeface="Sakkal Majalla" pitchFamily="2" charset="-78"/>
                <a:cs typeface="Sakkal Majalla" pitchFamily="2" charset="-78"/>
              </a:rPr>
              <a:t> (المكوّنات):</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buFont typeface="Wingdings" pitchFamily="2" charset="2"/>
              <a:buChar char="q"/>
            </a:pPr>
            <a:r>
              <a:rPr lang="ar-SA" sz="3200" dirty="0">
                <a:effectLst>
                  <a:outerShdw blurRad="38100" dist="38100" dir="2700000" algn="tl">
                    <a:srgbClr val="000000">
                      <a:alpha val="43137"/>
                    </a:srgbClr>
                  </a:outerShdw>
                </a:effectLst>
                <a:latin typeface="Sakkal Majalla" pitchFamily="2" charset="-78"/>
                <a:cs typeface="Sakkal Majalla" pitchFamily="2" charset="-78"/>
              </a:rPr>
              <a:t>العرض العام للبرنامج:</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1. جدول تلخيصي</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r>
              <a:rPr lang="ar-SA" sz="3200" dirty="0">
                <a:effectLst>
                  <a:outerShdw blurRad="38100" dist="38100" dir="2700000" algn="tl">
                    <a:srgbClr val="000000">
                      <a:alpha val="43137"/>
                    </a:srgbClr>
                  </a:outerShdw>
                </a:effectLst>
                <a:latin typeface="Sakkal Majalla" pitchFamily="2" charset="-78"/>
                <a:cs typeface="Sakkal Majalla" pitchFamily="2" charset="-78"/>
              </a:rPr>
              <a:t>2. أهداف البرنامج</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r>
              <a:rPr lang="ar-SA" sz="3200" dirty="0">
                <a:effectLst>
                  <a:outerShdw blurRad="38100" dist="38100" dir="2700000" algn="tl">
                    <a:srgbClr val="000000">
                      <a:alpha val="43137"/>
                    </a:srgbClr>
                  </a:outerShdw>
                </a:effectLst>
                <a:latin typeface="Sakkal Majalla" pitchFamily="2" charset="-78"/>
                <a:cs typeface="Sakkal Majalla" pitchFamily="2" charset="-78"/>
              </a:rPr>
              <a:t>3. النوايا البيداغوجية</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r>
              <a:rPr lang="ar-SA" sz="3200" dirty="0">
                <a:effectLst>
                  <a:outerShdw blurRad="38100" dist="38100" dir="2700000" algn="tl">
                    <a:srgbClr val="000000">
                      <a:alpha val="43137"/>
                    </a:srgbClr>
                  </a:outerShdw>
                </a:effectLst>
                <a:latin typeface="Sakkal Majalla" pitchFamily="2" charset="-78"/>
                <a:cs typeface="Sakkal Majalla" pitchFamily="2" charset="-78"/>
              </a:rPr>
              <a:t>4. عرض مصفوفة الكفاءات</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lvl="1" algn="r" rtl="1"/>
            <a:r>
              <a:rPr lang="ar-SA" sz="3200" dirty="0">
                <a:effectLst>
                  <a:outerShdw blurRad="38100" dist="38100" dir="2700000" algn="tl">
                    <a:srgbClr val="000000">
                      <a:alpha val="43137"/>
                    </a:srgbClr>
                  </a:outerShdw>
                </a:effectLst>
                <a:latin typeface="Sakkal Majalla" pitchFamily="2" charset="-78"/>
                <a:cs typeface="Sakkal Majalla" pitchFamily="2" charset="-78"/>
              </a:rPr>
              <a:t>5. عرض المخطط </a:t>
            </a:r>
            <a:r>
              <a:rPr lang="ar-DZ" sz="3200" dirty="0">
                <a:effectLst>
                  <a:outerShdw blurRad="38100" dist="38100" dir="2700000" algn="tl">
                    <a:srgbClr val="000000">
                      <a:alpha val="43137"/>
                    </a:srgbClr>
                  </a:outerShdw>
                </a:effectLst>
                <a:latin typeface="Sakkal Majalla" pitchFamily="2" charset="-78"/>
                <a:cs typeface="Sakkal Majalla" pitchFamily="2" charset="-78"/>
              </a:rPr>
              <a:t>المنطقي </a:t>
            </a:r>
            <a:r>
              <a:rPr lang="ar-SA" sz="3200" dirty="0">
                <a:effectLst>
                  <a:outerShdw blurRad="38100" dist="38100" dir="2700000" algn="tl">
                    <a:srgbClr val="000000">
                      <a:alpha val="43137"/>
                    </a:srgbClr>
                  </a:outerShdw>
                </a:effectLst>
                <a:latin typeface="Sakkal Majalla" pitchFamily="2" charset="-78"/>
                <a:cs typeface="Sakkal Majalla" pitchFamily="2" charset="-78"/>
              </a:rPr>
              <a:t>للكفاءات (</a:t>
            </a:r>
            <a:r>
              <a:rPr lang="fr-FR" sz="3200" dirty="0">
                <a:effectLst>
                  <a:outerShdw blurRad="38100" dist="38100" dir="2700000" algn="tl">
                    <a:srgbClr val="000000">
                      <a:alpha val="43137"/>
                    </a:srgbClr>
                  </a:outerShdw>
                </a:effectLst>
                <a:latin typeface="Sakkal Majalla" pitchFamily="2" charset="-78"/>
                <a:cs typeface="Sakkal Majalla" pitchFamily="2" charset="-78"/>
              </a:rPr>
              <a:t>Logigramme</a:t>
            </a:r>
            <a:r>
              <a:rPr lang="ar-SA" sz="3200" dirty="0">
                <a:effectLst>
                  <a:outerShdw blurRad="38100" dist="38100" dir="2700000" algn="tl">
                    <a:srgbClr val="000000">
                      <a:alpha val="43137"/>
                    </a:srgbClr>
                  </a:outerShdw>
                </a:effectLst>
                <a:latin typeface="Sakkal Majalla" pitchFamily="2" charset="-78"/>
                <a:cs typeface="Sakkal Majalla" pitchFamily="2" charset="-78"/>
              </a:rPr>
              <a:t>)</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buFont typeface="Wingdings" pitchFamily="2" charset="2"/>
              <a:buChar char="q"/>
            </a:pPr>
            <a:r>
              <a:rPr lang="ar-SA" sz="3200" dirty="0">
                <a:effectLst>
                  <a:outerShdw blurRad="38100" dist="38100" dir="2700000" algn="tl">
                    <a:srgbClr val="000000">
                      <a:alpha val="43137"/>
                    </a:srgbClr>
                  </a:outerShdw>
                </a:effectLst>
                <a:latin typeface="Sakkal Majalla" pitchFamily="2" charset="-78"/>
                <a:cs typeface="Sakkal Majalla" pitchFamily="2" charset="-78"/>
              </a:rPr>
              <a:t>الأهداف الإجرائية والاقتراحات البيداغوجية حسب كل وحدة (</a:t>
            </a:r>
            <a:r>
              <a:rPr lang="fr-FR" sz="3200" dirty="0">
                <a:effectLst>
                  <a:outerShdw blurRad="38100" dist="38100" dir="2700000" algn="tl">
                    <a:srgbClr val="000000">
                      <a:alpha val="43137"/>
                    </a:srgbClr>
                  </a:outerShdw>
                </a:effectLst>
                <a:latin typeface="Sakkal Majalla" pitchFamily="2" charset="-78"/>
                <a:cs typeface="Sakkal Majalla" pitchFamily="2" charset="-78"/>
              </a:rPr>
              <a:t>Module</a:t>
            </a:r>
            <a:r>
              <a:rPr lang="ar-SA" sz="3200" dirty="0">
                <a:effectLst>
                  <a:outerShdw blurRad="38100" dist="38100" dir="2700000" algn="tl">
                    <a:srgbClr val="000000">
                      <a:alpha val="43137"/>
                    </a:srgbClr>
                  </a:outerShdw>
                </a:effectLst>
                <a:latin typeface="Sakkal Majalla" pitchFamily="2" charset="-78"/>
                <a:cs typeface="Sakkal Majalla" pitchFamily="2" charset="-78"/>
              </a:rPr>
              <a:t>)</a:t>
            </a:r>
            <a:endParaRPr lang="fr-FR" sz="32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787294" y="1999699"/>
            <a:ext cx="9457553" cy="5201424"/>
          </a:xfrm>
          <a:prstGeom prst="rect">
            <a:avLst/>
          </a:prstGeom>
          <a:noFill/>
        </p:spPr>
        <p:txBody>
          <a:bodyPr wrap="square">
            <a:spAutoFit/>
          </a:bodyPr>
          <a:lstStyle/>
          <a:p>
            <a:pPr marL="571500" indent="-571500" algn="r" rtl="1">
              <a:lnSpc>
                <a:spcPct val="150000"/>
              </a:lnSpc>
              <a:buFont typeface="+mj-lt"/>
              <a:buAutoNum type="romanUcPeriod"/>
            </a:pPr>
            <a:r>
              <a:rPr lang="ar-SA" sz="3200" b="1"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العرض العام للبرنامج</a:t>
            </a:r>
            <a:r>
              <a:rPr lang="ar-SA" sz="3200" dirty="0">
                <a:effectLst>
                  <a:outerShdw blurRad="38100" dist="38100" dir="2700000" algn="tl">
                    <a:srgbClr val="000000">
                      <a:alpha val="43137"/>
                    </a:srgbClr>
                  </a:outerShdw>
                </a:effectLst>
                <a:latin typeface="Sakkal Majalla" pitchFamily="2" charset="-78"/>
                <a:cs typeface="Sakkal Majalla" pitchFamily="2" charset="-78"/>
              </a:rPr>
              <a:t>:</a:t>
            </a:r>
          </a:p>
          <a:p>
            <a:pPr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الجزء الأول من برنامج الدراسات يُقدِّم نظرة شاملة.</a:t>
            </a:r>
          </a:p>
          <a:p>
            <a:pPr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ويحتوي على خمسة عناصر، وهي:</a:t>
            </a:r>
          </a:p>
          <a:p>
            <a:pPr lvl="1"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1. الجدول التلخيصي</a:t>
            </a:r>
          </a:p>
          <a:p>
            <a:pPr lvl="1"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2. أهداف البرنامج</a:t>
            </a:r>
          </a:p>
          <a:p>
            <a:pPr lvl="1"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3. النوايا البيداغوجية</a:t>
            </a:r>
          </a:p>
          <a:p>
            <a:pPr lvl="1" algn="r" rtl="1">
              <a:lnSpc>
                <a:spcPct val="150000"/>
              </a:lnSpc>
            </a:pPr>
            <a:r>
              <a:rPr lang="ar-SA" sz="3200" dirty="0">
                <a:effectLst>
                  <a:outerShdw blurRad="38100" dist="38100" dir="2700000" algn="tl">
                    <a:srgbClr val="000000">
                      <a:alpha val="43137"/>
                    </a:srgbClr>
                  </a:outerShdw>
                </a:effectLst>
                <a:latin typeface="Sakkal Majalla" pitchFamily="2" charset="-78"/>
                <a:cs typeface="Sakkal Majalla" pitchFamily="2" charset="-78"/>
              </a:rPr>
              <a:t>4. عرض مصفوفة الكفاءات</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137278" y="1939634"/>
            <a:ext cx="10358510" cy="5139869"/>
          </a:xfrm>
          <a:prstGeom prst="rect">
            <a:avLst/>
          </a:prstGeom>
          <a:noFill/>
        </p:spPr>
        <p:txBody>
          <a:bodyPr wrap="square">
            <a:spAutoFit/>
          </a:bodyPr>
          <a:lstStyle/>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العرض العام للبرنامج (تابع):</a:t>
            </a:r>
          </a:p>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5. </a:t>
            </a:r>
            <a:r>
              <a:rPr lang="ar-SA" sz="28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عرض مخطط التسلسل المنطقي للكفاءات </a:t>
            </a:r>
            <a:r>
              <a:rPr lang="fr-FR" sz="2800" dirty="0">
                <a:effectLst>
                  <a:outerShdw blurRad="38100" dist="38100" dir="2700000" algn="tl">
                    <a:srgbClr val="000000">
                      <a:alpha val="43137"/>
                    </a:srgbClr>
                  </a:outerShdw>
                </a:effectLst>
                <a:latin typeface="Sakkal Majalla" pitchFamily="2" charset="-78"/>
                <a:cs typeface="Sakkal Majalla" pitchFamily="2" charset="-78"/>
              </a:rPr>
              <a:t>(Logigramme)</a:t>
            </a:r>
          </a:p>
          <a:p>
            <a:pPr marL="571500" indent="-571500" algn="just" rtl="1"/>
            <a:r>
              <a:rPr lang="ar-SA" sz="2800" u="sng" dirty="0">
                <a:effectLst>
                  <a:outerShdw blurRad="38100" dist="38100" dir="2700000" algn="tl">
                    <a:srgbClr val="000000">
                      <a:alpha val="43137"/>
                    </a:srgbClr>
                  </a:outerShdw>
                </a:effectLst>
                <a:latin typeface="Sakkal Majalla" pitchFamily="2" charset="-78"/>
                <a:cs typeface="Sakkal Majalla" pitchFamily="2" charset="-78"/>
              </a:rPr>
              <a:t>التعريف:</a:t>
            </a:r>
          </a:p>
          <a:p>
            <a:pPr marL="571500" indent="-5715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المخطط المنطقي للكفاءات هو تمثيل تخطيطي يُظهر التسلسل الذي ينبغي أن تُكتسب به الكفاءات.</a:t>
            </a:r>
          </a:p>
          <a:p>
            <a:pPr marL="571500" indent="-571500" algn="just" rtl="1"/>
            <a:r>
              <a:rPr lang="ar-SA" sz="2800" u="sng" dirty="0">
                <a:effectLst>
                  <a:outerShdw blurRad="38100" dist="38100" dir="2700000" algn="tl">
                    <a:srgbClr val="000000">
                      <a:alpha val="43137"/>
                    </a:srgbClr>
                  </a:outerShdw>
                </a:effectLst>
                <a:latin typeface="Sakkal Majalla" pitchFamily="2" charset="-78"/>
                <a:cs typeface="Sakkal Majalla" pitchFamily="2" charset="-78"/>
              </a:rPr>
              <a:t>الفائدة:</a:t>
            </a:r>
            <a:r>
              <a:rPr lang="fr-FR" sz="2800" u="sng"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يُمكّننا المخطط المنطقي من رؤية الهيكلة الكاملة للبرنامج، بخلاف مصفوفة الكفاءات التي تُظهر فقط</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الترتيب التسلسلي</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للكفاءات.ومع ذلك، يجب أن يحترم المخطط المنطقي الترتيب المحدد في مصفوفة الكفاءات.</a:t>
            </a:r>
          </a:p>
          <a:p>
            <a:pPr marL="571500" indent="-5715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يساعد هذا المخطط الأشخاص المعنيين بالتخطيط البيداغوجي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المسؤولين</a:t>
            </a:r>
            <a:r>
              <a:rPr lang="ar-SA"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البيداغوجيين</a:t>
            </a:r>
            <a:r>
              <a:rPr lang="ar-SA" sz="2400" dirty="0">
                <a:effectLst>
                  <a:outerShdw blurRad="38100" dist="38100" dir="2700000" algn="tl">
                    <a:srgbClr val="000000">
                      <a:alpha val="43137"/>
                    </a:srgbClr>
                  </a:outerShdw>
                </a:effectLst>
                <a:latin typeface="Sakkal Majalla" pitchFamily="2" charset="-78"/>
                <a:cs typeface="Sakkal Majalla" pitchFamily="2" charset="-78"/>
              </a:rPr>
              <a:t> والمكونين في</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التخصص) على أخذ بعين</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 الاعتبار، بالنسبة لكل كفاءة:</a:t>
            </a:r>
          </a:p>
          <a:p>
            <a:pPr marL="1028700" lvl="1" indent="-571500" algn="just" rtl="1">
              <a:buFont typeface="Wingdings" pitchFamily="2" charset="2"/>
              <a:buChar char="v"/>
            </a:pPr>
            <a:r>
              <a:rPr lang="ar-SA" sz="2400" dirty="0">
                <a:effectLst>
                  <a:outerShdw blurRad="38100" dist="38100" dir="2700000" algn="tl">
                    <a:srgbClr val="000000">
                      <a:alpha val="43137"/>
                    </a:srgbClr>
                  </a:outerShdw>
                </a:effectLst>
                <a:latin typeface="Sakkal Majalla" pitchFamily="2" charset="-78"/>
                <a:cs typeface="Sakkal Majalla" pitchFamily="2" charset="-78"/>
              </a:rPr>
              <a:t>ما تم اكتسابه سابقاً؛</a:t>
            </a:r>
          </a:p>
          <a:p>
            <a:pPr marL="1028700" lvl="1" indent="-571500" algn="just" rtl="1">
              <a:buFont typeface="Wingdings" pitchFamily="2" charset="2"/>
              <a:buChar char="v"/>
            </a:pPr>
            <a:r>
              <a:rPr lang="ar-SA" sz="2400" dirty="0">
                <a:effectLst>
                  <a:outerShdw blurRad="38100" dist="38100" dir="2700000" algn="tl">
                    <a:srgbClr val="000000">
                      <a:alpha val="43137"/>
                    </a:srgbClr>
                  </a:outerShdw>
                </a:effectLst>
                <a:latin typeface="Sakkal Majalla" pitchFamily="2" charset="-78"/>
                <a:cs typeface="Sakkal Majalla" pitchFamily="2" charset="-78"/>
              </a:rPr>
              <a:t>ما يتم اكتسابه حالياً بالتوازي؛</a:t>
            </a:r>
          </a:p>
          <a:p>
            <a:pPr marL="1028700" lvl="1" indent="-571500" algn="just" rtl="1">
              <a:buFont typeface="Wingdings" pitchFamily="2" charset="2"/>
              <a:buChar char="v"/>
            </a:pPr>
            <a:r>
              <a:rPr lang="ar-SA" sz="2400" dirty="0">
                <a:effectLst>
                  <a:outerShdw blurRad="38100" dist="38100" dir="2700000" algn="tl">
                    <a:srgbClr val="000000">
                      <a:alpha val="43137"/>
                    </a:srgbClr>
                  </a:outerShdw>
                </a:effectLst>
                <a:latin typeface="Sakkal Majalla" pitchFamily="2" charset="-78"/>
                <a:cs typeface="Sakkal Majalla" pitchFamily="2" charset="-78"/>
              </a:rPr>
              <a:t>وما سيتم اكتسابه لاحقاً.</a:t>
            </a:r>
          </a:p>
          <a:p>
            <a:pPr marL="571500" indent="-5715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إن تحديد موضع الكفاءة ضمن هذا التسلسل له تأثير حاسم على جميع الخيارات البيداغوجية التي سيتم اتخاذها لاحقاً.</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948655" y="2202680"/>
            <a:ext cx="11292289" cy="2677656"/>
          </a:xfrm>
          <a:prstGeom prst="rect">
            <a:avLst/>
          </a:prstGeom>
          <a:noFill/>
        </p:spPr>
        <p:txBody>
          <a:bodyPr wrap="square">
            <a:spAutoFit/>
          </a:bodyPr>
          <a:lstStyle/>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العرض العام للبرنامج (تابع):</a:t>
            </a:r>
          </a:p>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5. </a:t>
            </a:r>
            <a:r>
              <a:rPr lang="ar-SA" sz="28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عرض مخطط التسلسل المنطقي للكفاءات </a:t>
            </a:r>
            <a:r>
              <a:rPr lang="fr-FR" sz="2800" dirty="0">
                <a:effectLst>
                  <a:outerShdw blurRad="38100" dist="38100" dir="2700000" algn="tl">
                    <a:srgbClr val="000000">
                      <a:alpha val="43137"/>
                    </a:srgbClr>
                  </a:outerShdw>
                </a:effectLst>
                <a:latin typeface="Sakkal Majalla" pitchFamily="2" charset="-78"/>
                <a:cs typeface="Sakkal Majalla" pitchFamily="2" charset="-78"/>
              </a:rPr>
              <a:t>(Logigramme)</a:t>
            </a:r>
          </a:p>
          <a:p>
            <a:pPr marL="571500" indent="-571500" algn="just" rtl="1"/>
            <a:r>
              <a:rPr lang="ar-SA" sz="2800" u="sng" dirty="0">
                <a:effectLst>
                  <a:outerShdw blurRad="38100" dist="38100" dir="2700000" algn="tl">
                    <a:srgbClr val="000000">
                      <a:alpha val="43137"/>
                    </a:srgbClr>
                  </a:outerShdw>
                </a:effectLst>
                <a:latin typeface="Sakkal Majalla" pitchFamily="2" charset="-78"/>
                <a:cs typeface="Sakkal Majalla" pitchFamily="2" charset="-78"/>
              </a:rPr>
              <a:t>التحديد</a:t>
            </a:r>
            <a:r>
              <a:rPr lang="fr-FR" sz="2800" u="sng" dirty="0">
                <a:effectLst>
                  <a:outerShdw blurRad="38100" dist="38100" dir="2700000" algn="tl">
                    <a:srgbClr val="000000">
                      <a:alpha val="43137"/>
                    </a:srgbClr>
                  </a:outerShdw>
                </a:effectLst>
                <a:latin typeface="Sakkal Majalla" pitchFamily="2" charset="-78"/>
                <a:cs typeface="Sakkal Majalla" pitchFamily="2" charset="-78"/>
              </a:rPr>
              <a:t> Détermination</a:t>
            </a:r>
            <a:r>
              <a:rPr lang="fr-FR" sz="2800" i="1" u="sng" dirty="0">
                <a:effectLst>
                  <a:outerShdw blurRad="38100" dist="38100" dir="2700000" algn="tl">
                    <a:srgbClr val="000000">
                      <a:alpha val="43137"/>
                    </a:srgbClr>
                  </a:outerShdw>
                </a:effectLst>
                <a:latin typeface="Trebuchet MS" panose="020B0603020202020204" pitchFamily="34" charset="0"/>
              </a:rPr>
              <a:t> </a:t>
            </a:r>
            <a:r>
              <a:rPr lang="ar-SA" sz="2800" u="sng" dirty="0">
                <a:effectLst>
                  <a:outerShdw blurRad="38100" dist="38100" dir="2700000" algn="tl">
                    <a:srgbClr val="000000">
                      <a:alpha val="43137"/>
                    </a:srgbClr>
                  </a:outerShdw>
                </a:effectLst>
                <a:latin typeface="Sakkal Majalla" pitchFamily="2" charset="-78"/>
                <a:cs typeface="Sakkal Majalla" pitchFamily="2" charset="-78"/>
              </a:rPr>
              <a:t>:</a:t>
            </a:r>
          </a:p>
          <a:p>
            <a:pPr marL="1028700" lvl="1" indent="-571500" algn="just" rtl="1">
              <a:buFont typeface="Wingdings" pitchFamily="2" charset="2"/>
              <a:buChar char="v"/>
            </a:pPr>
            <a:r>
              <a:rPr lang="ar-SA" sz="2800" dirty="0">
                <a:effectLst>
                  <a:outerShdw blurRad="38100" dist="38100" dir="2700000" algn="tl">
                    <a:srgbClr val="000000">
                      <a:alpha val="43137"/>
                    </a:srgbClr>
                  </a:outerShdw>
                </a:effectLst>
                <a:latin typeface="Sakkal Majalla" pitchFamily="2" charset="-78"/>
                <a:cs typeface="Sakkal Majalla" pitchFamily="2" charset="-78"/>
              </a:rPr>
              <a:t> ما هي الكفاءات التي تُعدّ شرطًا مسبقًا لاكتساب كفاءات أخرى؟</a:t>
            </a:r>
          </a:p>
          <a:p>
            <a:pPr marL="1028700" lvl="1" indent="-571500" algn="just" rtl="1">
              <a:buFont typeface="Wingdings" pitchFamily="2" charset="2"/>
              <a:buChar char="v"/>
            </a:pPr>
            <a:r>
              <a:rPr lang="ar-SA" sz="2800" dirty="0">
                <a:effectLst>
                  <a:outerShdw blurRad="38100" dist="38100" dir="2700000" algn="tl">
                    <a:srgbClr val="000000">
                      <a:alpha val="43137"/>
                    </a:srgbClr>
                  </a:outerShdw>
                </a:effectLst>
                <a:latin typeface="Sakkal Majalla" pitchFamily="2" charset="-78"/>
                <a:cs typeface="Sakkal Majalla" pitchFamily="2" charset="-78"/>
              </a:rPr>
              <a:t> ما هي الكفاءات التي لا تتطلب كفاءات سابقة بشكل صارم؟</a:t>
            </a:r>
          </a:p>
          <a:p>
            <a:pPr marL="1028700" lvl="1" indent="-571500" algn="just" rtl="1">
              <a:buFont typeface="Wingdings" pitchFamily="2" charset="2"/>
              <a:buChar char="v"/>
            </a:pPr>
            <a:r>
              <a:rPr lang="ar-SA" sz="2800" dirty="0">
                <a:effectLst>
                  <a:outerShdw blurRad="38100" dist="38100" dir="2700000" algn="tl">
                    <a:srgbClr val="000000">
                      <a:alpha val="43137"/>
                    </a:srgbClr>
                  </a:outerShdw>
                </a:effectLst>
                <a:latin typeface="Sakkal Majalla" pitchFamily="2" charset="-78"/>
                <a:cs typeface="Sakkal Majalla" pitchFamily="2" charset="-78"/>
              </a:rPr>
              <a:t> ما هي الكفاءات التي يمكن اكتسابها بشكل متزامن (بالتوازي)؟</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graphicFrame>
        <p:nvGraphicFramePr>
          <p:cNvPr id="15" name="Tableau 69">
            <a:extLst>
              <a:ext uri="{FF2B5EF4-FFF2-40B4-BE49-F238E27FC236}">
                <a16:creationId xmlns:a16="http://schemas.microsoft.com/office/drawing/2014/main" id="{F256BE2A-4B53-9A79-3FB1-C36A97280811}"/>
              </a:ext>
            </a:extLst>
          </p:cNvPr>
          <p:cNvGraphicFramePr>
            <a:graphicFrameLocks noGrp="1"/>
          </p:cNvGraphicFramePr>
          <p:nvPr>
            <p:extLst>
              <p:ext uri="{D42A27DB-BD31-4B8C-83A1-F6EECF244321}">
                <p14:modId xmlns:p14="http://schemas.microsoft.com/office/powerpoint/2010/main" val="1640994251"/>
              </p:ext>
            </p:extLst>
          </p:nvPr>
        </p:nvGraphicFramePr>
        <p:xfrm>
          <a:off x="298225" y="1025511"/>
          <a:ext cx="10224780" cy="6388294"/>
        </p:xfrm>
        <a:graphic>
          <a:graphicData uri="http://schemas.openxmlformats.org/drawingml/2006/table">
            <a:tbl>
              <a:tblPr firstRow="1" firstCol="1" bandRow="1">
                <a:tableStyleId>{5C22544A-7EE6-4342-B048-85BDC9FD1C3A}</a:tableStyleId>
              </a:tblPr>
              <a:tblGrid>
                <a:gridCol w="1046708">
                  <a:extLst>
                    <a:ext uri="{9D8B030D-6E8A-4147-A177-3AD203B41FA5}">
                      <a16:colId xmlns:a16="http://schemas.microsoft.com/office/drawing/2014/main" val="4290118072"/>
                    </a:ext>
                  </a:extLst>
                </a:gridCol>
                <a:gridCol w="1046708">
                  <a:extLst>
                    <a:ext uri="{9D8B030D-6E8A-4147-A177-3AD203B41FA5}">
                      <a16:colId xmlns:a16="http://schemas.microsoft.com/office/drawing/2014/main" val="2574411897"/>
                    </a:ext>
                  </a:extLst>
                </a:gridCol>
                <a:gridCol w="1046708">
                  <a:extLst>
                    <a:ext uri="{9D8B030D-6E8A-4147-A177-3AD203B41FA5}">
                      <a16:colId xmlns:a16="http://schemas.microsoft.com/office/drawing/2014/main" val="160977920"/>
                    </a:ext>
                  </a:extLst>
                </a:gridCol>
                <a:gridCol w="1046708">
                  <a:extLst>
                    <a:ext uri="{9D8B030D-6E8A-4147-A177-3AD203B41FA5}">
                      <a16:colId xmlns:a16="http://schemas.microsoft.com/office/drawing/2014/main" val="1763325891"/>
                    </a:ext>
                  </a:extLst>
                </a:gridCol>
                <a:gridCol w="1046708">
                  <a:extLst>
                    <a:ext uri="{9D8B030D-6E8A-4147-A177-3AD203B41FA5}">
                      <a16:colId xmlns:a16="http://schemas.microsoft.com/office/drawing/2014/main" val="681592282"/>
                    </a:ext>
                  </a:extLst>
                </a:gridCol>
                <a:gridCol w="1046708">
                  <a:extLst>
                    <a:ext uri="{9D8B030D-6E8A-4147-A177-3AD203B41FA5}">
                      <a16:colId xmlns:a16="http://schemas.microsoft.com/office/drawing/2014/main" val="557335387"/>
                    </a:ext>
                  </a:extLst>
                </a:gridCol>
                <a:gridCol w="3944532">
                  <a:extLst>
                    <a:ext uri="{9D8B030D-6E8A-4147-A177-3AD203B41FA5}">
                      <a16:colId xmlns:a16="http://schemas.microsoft.com/office/drawing/2014/main" val="2071474265"/>
                    </a:ext>
                  </a:extLst>
                </a:gridCol>
              </a:tblGrid>
              <a:tr h="3338256">
                <a:tc>
                  <a:txBody>
                    <a:bodyPr/>
                    <a:lstStyle/>
                    <a:p>
                      <a:pPr marL="71755" marR="71755" algn="ctr" rtl="1">
                        <a:lnSpc>
                          <a:spcPct val="107000"/>
                        </a:lnSpc>
                        <a:spcAft>
                          <a:spcPts val="800"/>
                        </a:spcAft>
                        <a:buNone/>
                      </a:pPr>
                      <a:r>
                        <a:rPr lang="ar-DZ" sz="1600" kern="100" dirty="0">
                          <a:solidFill>
                            <a:schemeClr val="tx1"/>
                          </a:solidFill>
                          <a:effectLst>
                            <a:outerShdw blurRad="38100" dist="38100" dir="2700000" algn="tl">
                              <a:srgbClr val="000000">
                                <a:alpha val="43137"/>
                              </a:srgbClr>
                            </a:outerShdw>
                          </a:effectLst>
                        </a:rPr>
                        <a:t>ــ</a:t>
                      </a:r>
                      <a:r>
                        <a:rPr lang="ar-DZ" sz="1600" b="1" kern="100" dirty="0">
                          <a:solidFill>
                            <a:schemeClr val="tx1"/>
                          </a:solidFill>
                          <a:effectLst>
                            <a:outerShdw blurRad="38100" dist="38100" dir="2700000" algn="tl">
                              <a:srgbClr val="000000">
                                <a:alpha val="43137"/>
                              </a:srgbClr>
                            </a:outerShdw>
                          </a:effectLst>
                        </a:rPr>
                        <a:t>ــــــ </a:t>
                      </a:r>
                      <a:r>
                        <a:rPr lang="ar-DZ" sz="1600" kern="100" dirty="0">
                          <a:solidFill>
                            <a:schemeClr val="tx1"/>
                          </a:solidFill>
                          <a:effectLst>
                            <a:outerShdw blurRad="38100" dist="38100" dir="2700000" algn="tl">
                              <a:srgbClr val="000000">
                                <a:alpha val="43137"/>
                              </a:srgbClr>
                            </a:outerShdw>
                          </a:effectLst>
                        </a:rPr>
                        <a:t> م تك 6</a:t>
                      </a:r>
                      <a:r>
                        <a:rPr lang="ar-DZ" sz="1600" kern="1200" dirty="0">
                          <a:solidFill>
                            <a:schemeClr val="tx1"/>
                          </a:solidFill>
                          <a:effectLst>
                            <a:outerShdw blurRad="38100" dist="38100" dir="2700000" algn="tl">
                              <a:srgbClr val="000000">
                                <a:alpha val="43137"/>
                              </a:srgbClr>
                            </a:outerShdw>
                          </a:effectLst>
                        </a:rPr>
                        <a:t> </a:t>
                      </a:r>
                      <a:r>
                        <a:rPr lang="fr-FR" sz="1600" kern="1200" dirty="0">
                          <a:solidFill>
                            <a:schemeClr val="tx1"/>
                          </a:solidFill>
                          <a:effectLst>
                            <a:outerShdw blurRad="38100" dist="38100" dir="2700000" algn="tl">
                              <a:srgbClr val="000000">
                                <a:alpha val="43137"/>
                              </a:srgbClr>
                            </a:outerShdw>
                          </a:effectLst>
                        </a:rPr>
                        <a:t>- </a:t>
                      </a:r>
                      <a:r>
                        <a:rPr lang="ar-DZ" sz="1600" kern="1200" dirty="0">
                          <a:solidFill>
                            <a:schemeClr val="tx1"/>
                          </a:solidFill>
                          <a:effectLst>
                            <a:outerShdw blurRad="38100" dist="38100" dir="2700000" algn="tl">
                              <a:srgbClr val="000000">
                                <a:alpha val="43137"/>
                              </a:srgbClr>
                            </a:outerShdw>
                          </a:effectLst>
                        </a:rPr>
                        <a:t>استراتيجيات التدريس </a:t>
                      </a:r>
                      <a:r>
                        <a:rPr lang="ar-DZ" sz="1600" kern="100" dirty="0">
                          <a:solidFill>
                            <a:schemeClr val="tx1"/>
                          </a:solidFill>
                          <a:effectLst>
                            <a:outerShdw blurRad="38100" dist="38100" dir="2700000" algn="tl">
                              <a:srgbClr val="000000">
                                <a:alpha val="43137"/>
                              </a:srgbClr>
                            </a:outerShdw>
                          </a:effectLst>
                        </a:rPr>
                        <a:t>(</a:t>
                      </a:r>
                      <a:r>
                        <a:rPr lang="ar-DZ" sz="1600" kern="100" dirty="0">
                          <a:solidFill>
                            <a:schemeClr val="tx1"/>
                          </a:solidFill>
                          <a:effectLst/>
                          <a:cs typeface="+mn-cs"/>
                        </a:rPr>
                        <a:t>54سا) </a:t>
                      </a:r>
                      <a:endParaRPr lang="fr-FR" sz="1600" kern="100" dirty="0">
                        <a:solidFill>
                          <a:schemeClr val="tx1"/>
                        </a:solidFill>
                        <a:effectLst/>
                        <a:cs typeface="+mn-cs"/>
                      </a:endParaRPr>
                    </a:p>
                    <a:p>
                      <a:pPr marL="71755" marR="71755" algn="ct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ctr">
                    <a:solidFill>
                      <a:schemeClr val="bg1">
                        <a:lumMod val="85000"/>
                      </a:schemeClr>
                    </a:solidFill>
                  </a:tcPr>
                </a:tc>
                <a:tc>
                  <a:txBody>
                    <a:bodyPr/>
                    <a:lstStyle/>
                    <a:p>
                      <a:pPr marL="71755" marR="71755" algn="ctr">
                        <a:lnSpc>
                          <a:spcPct val="107000"/>
                        </a:lnSpc>
                        <a:spcAft>
                          <a:spcPts val="800"/>
                        </a:spcAft>
                        <a:buNone/>
                      </a:pPr>
                      <a:r>
                        <a:rPr lang="ar-DZ" sz="700" kern="100" dirty="0">
                          <a:solidFill>
                            <a:schemeClr val="tx1"/>
                          </a:solidFill>
                          <a:effectLst/>
                        </a:rPr>
                        <a:t>ــ </a:t>
                      </a:r>
                      <a:r>
                        <a:rPr lang="ar-DZ" sz="1600" b="1" kern="100" dirty="0">
                          <a:solidFill>
                            <a:schemeClr val="tx1"/>
                          </a:solidFill>
                          <a:effectLst>
                            <a:outerShdw blurRad="38100" dist="38100" dir="2700000" algn="tl">
                              <a:srgbClr val="000000">
                                <a:alpha val="43137"/>
                              </a:srgbClr>
                            </a:outerShdw>
                          </a:effectLst>
                        </a:rPr>
                        <a:t>ــــــ  </a:t>
                      </a:r>
                      <a:r>
                        <a:rPr lang="ar-DZ" sz="1600" kern="100" dirty="0">
                          <a:solidFill>
                            <a:schemeClr val="tx1"/>
                          </a:solidFill>
                          <a:effectLst>
                            <a:outerShdw blurRad="38100" dist="38100" dir="2700000" algn="tl">
                              <a:srgbClr val="000000">
                                <a:alpha val="43137"/>
                              </a:srgbClr>
                            </a:outerShdw>
                          </a:effectLst>
                        </a:rPr>
                        <a:t>م تك 5 تكنولوجيات المعلومات والاتصال  في التعليم (60 </a:t>
                      </a:r>
                      <a:r>
                        <a:rPr lang="ar-DZ" sz="1600" kern="100" dirty="0" err="1">
                          <a:solidFill>
                            <a:schemeClr val="tx1"/>
                          </a:solidFill>
                          <a:effectLst>
                            <a:outerShdw blurRad="38100" dist="38100" dir="2700000" algn="tl">
                              <a:srgbClr val="000000">
                                <a:alpha val="43137"/>
                              </a:srgbClr>
                            </a:outerShdw>
                          </a:effectLst>
                        </a:rPr>
                        <a:t>سا</a:t>
                      </a:r>
                      <a:r>
                        <a:rPr lang="ar-DZ" sz="1600" kern="100" dirty="0">
                          <a:solidFill>
                            <a:schemeClr val="tx1"/>
                          </a:solidFill>
                          <a:effectLst>
                            <a:outerShdw blurRad="38100" dist="38100" dir="2700000" algn="tl">
                              <a:srgbClr val="000000">
                                <a:alpha val="43137"/>
                              </a:srgbClr>
                            </a:outerShdw>
                          </a:effectLst>
                        </a:rPr>
                        <a:t>)  </a:t>
                      </a:r>
                      <a:endParaRPr lang="fr-FR" sz="1600" kern="100" dirty="0">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ctr">
                    <a:solidFill>
                      <a:schemeClr val="bg1">
                        <a:lumMod val="85000"/>
                      </a:schemeClr>
                    </a:solidFill>
                  </a:tcPr>
                </a:tc>
                <a:tc>
                  <a:txBody>
                    <a:bodyPr/>
                    <a:lstStyle/>
                    <a:p>
                      <a:pPr marL="71755" marR="71755" algn="ctr" rtl="1">
                        <a:lnSpc>
                          <a:spcPct val="107000"/>
                        </a:lnSpc>
                        <a:spcAft>
                          <a:spcPts val="800"/>
                        </a:spcAft>
                        <a:buNone/>
                      </a:pPr>
                      <a:r>
                        <a:rPr lang="ar-DZ" sz="1600" b="1" kern="100" dirty="0">
                          <a:solidFill>
                            <a:schemeClr val="tx1"/>
                          </a:solidFill>
                          <a:effectLst>
                            <a:outerShdw blurRad="38100" dist="38100" dir="2700000" algn="tl">
                              <a:srgbClr val="000000">
                                <a:alpha val="43137"/>
                              </a:srgbClr>
                            </a:outerShdw>
                          </a:effectLst>
                        </a:rPr>
                        <a:t>ــــــ </a:t>
                      </a:r>
                      <a:r>
                        <a:rPr lang="ar-DZ" sz="1600" kern="100" dirty="0">
                          <a:solidFill>
                            <a:schemeClr val="tx1"/>
                          </a:solidFill>
                          <a:effectLst>
                            <a:outerShdw blurRad="38100" dist="38100" dir="2700000" algn="tl">
                              <a:srgbClr val="000000">
                                <a:alpha val="43137"/>
                              </a:srgbClr>
                            </a:outerShdw>
                          </a:effectLst>
                        </a:rPr>
                        <a:t>م تك 4</a:t>
                      </a:r>
                      <a:r>
                        <a:rPr lang="ar-DZ" sz="1600" kern="1200" dirty="0">
                          <a:solidFill>
                            <a:schemeClr val="tx1"/>
                          </a:solidFill>
                          <a:effectLst>
                            <a:outerShdw blurRad="38100" dist="38100" dir="2700000" algn="tl">
                              <a:srgbClr val="000000">
                                <a:alpha val="43137"/>
                              </a:srgbClr>
                            </a:outerShdw>
                          </a:effectLst>
                        </a:rPr>
                        <a:t> تكييف التدريس مع خصائص الفرد </a:t>
                      </a:r>
                      <a:r>
                        <a:rPr lang="ar-DZ" sz="1600" kern="100" dirty="0">
                          <a:solidFill>
                            <a:schemeClr val="tx1"/>
                          </a:solidFill>
                          <a:effectLst>
                            <a:outerShdw blurRad="38100" dist="38100" dir="2700000" algn="tl">
                              <a:srgbClr val="000000">
                                <a:alpha val="43137"/>
                              </a:srgbClr>
                            </a:outerShdw>
                          </a:effectLst>
                        </a:rPr>
                        <a:t>(30سا)</a:t>
                      </a:r>
                      <a:endParaRPr lang="fr-FR" sz="1600" kern="100" dirty="0">
                        <a:solidFill>
                          <a:schemeClr val="tx1"/>
                        </a:solidFill>
                        <a:effectLst>
                          <a:outerShdw blurRad="38100" dist="38100" dir="2700000" algn="tl">
                            <a:srgbClr val="000000">
                              <a:alpha val="43137"/>
                            </a:srgbClr>
                          </a:outerShdw>
                        </a:effectLst>
                      </a:endParaRPr>
                    </a:p>
                    <a:p>
                      <a:pPr marL="71755" marR="71755" algn="ct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ctr">
                    <a:solidFill>
                      <a:schemeClr val="bg1">
                        <a:lumMod val="85000"/>
                      </a:schemeClr>
                    </a:solidFill>
                  </a:tcPr>
                </a:tc>
                <a:tc>
                  <a:txBody>
                    <a:bodyPr/>
                    <a:lstStyle/>
                    <a:p>
                      <a:pPr marL="71755" marR="71755" algn="ctr" rtl="1">
                        <a:lnSpc>
                          <a:spcPct val="107000"/>
                        </a:lnSpc>
                        <a:spcAft>
                          <a:spcPts val="800"/>
                        </a:spcAft>
                        <a:buNone/>
                      </a:pPr>
                      <a:r>
                        <a:rPr lang="ar-DZ" sz="1600" b="1" kern="100" dirty="0">
                          <a:solidFill>
                            <a:schemeClr val="tx1"/>
                          </a:solidFill>
                          <a:effectLst>
                            <a:outerShdw blurRad="38100" dist="38100" dir="2700000" algn="tl">
                              <a:srgbClr val="000000">
                                <a:alpha val="43137"/>
                              </a:srgbClr>
                            </a:outerShdw>
                          </a:effectLst>
                        </a:rPr>
                        <a:t>ــــــ </a:t>
                      </a:r>
                      <a:r>
                        <a:rPr lang="ar-DZ" sz="1600" kern="100" dirty="0">
                          <a:solidFill>
                            <a:schemeClr val="tx1"/>
                          </a:solidFill>
                          <a:effectLst>
                            <a:outerShdw blurRad="38100" dist="38100" dir="2700000" algn="tl">
                              <a:srgbClr val="000000">
                                <a:alpha val="43137"/>
                              </a:srgbClr>
                            </a:outerShdw>
                          </a:effectLst>
                        </a:rPr>
                        <a:t>م تك 3</a:t>
                      </a:r>
                      <a:r>
                        <a:rPr lang="ar-DZ" sz="1600" kern="1200" dirty="0">
                          <a:solidFill>
                            <a:schemeClr val="tx1"/>
                          </a:solidFill>
                          <a:effectLst>
                            <a:outerShdw blurRad="38100" dist="38100" dir="2700000" algn="tl">
                              <a:srgbClr val="000000">
                                <a:alpha val="43137"/>
                              </a:srgbClr>
                            </a:outerShdw>
                          </a:effectLst>
                        </a:rPr>
                        <a:t> استغلال برامج التكوين وفقا للمقاربة </a:t>
                      </a:r>
                      <a:r>
                        <a:rPr lang="fr-FR" sz="1600" kern="1200" dirty="0">
                          <a:solidFill>
                            <a:schemeClr val="tx1"/>
                          </a:solidFill>
                          <a:effectLst>
                            <a:outerShdw blurRad="38100" dist="38100" dir="2700000" algn="tl">
                              <a:srgbClr val="000000">
                                <a:alpha val="43137"/>
                              </a:srgbClr>
                            </a:outerShdw>
                          </a:effectLst>
                        </a:rPr>
                        <a:t>    </a:t>
                      </a:r>
                      <a:r>
                        <a:rPr lang="ar-DZ" sz="1600" kern="1200" dirty="0">
                          <a:solidFill>
                            <a:schemeClr val="tx1"/>
                          </a:solidFill>
                          <a:effectLst>
                            <a:outerShdw blurRad="38100" dist="38100" dir="2700000" algn="tl">
                              <a:srgbClr val="000000">
                                <a:alpha val="43137"/>
                              </a:srgbClr>
                            </a:outerShdw>
                          </a:effectLst>
                        </a:rPr>
                        <a:t>بالكفاءات وكتاب المتربص</a:t>
                      </a:r>
                      <a:r>
                        <a:rPr lang="ar-DZ" sz="1600" kern="100" dirty="0">
                          <a:solidFill>
                            <a:schemeClr val="tx1"/>
                          </a:solidFill>
                          <a:effectLst>
                            <a:outerShdw blurRad="38100" dist="38100" dir="2700000" algn="tl">
                              <a:srgbClr val="000000">
                                <a:alpha val="43137"/>
                              </a:srgbClr>
                            </a:outerShdw>
                          </a:effectLst>
                        </a:rPr>
                        <a:t> (65 </a:t>
                      </a:r>
                      <a:r>
                        <a:rPr lang="ar-DZ" sz="1600" kern="100" dirty="0" err="1">
                          <a:solidFill>
                            <a:schemeClr val="tx1"/>
                          </a:solidFill>
                          <a:effectLst>
                            <a:outerShdw blurRad="38100" dist="38100" dir="2700000" algn="tl">
                              <a:srgbClr val="000000">
                                <a:alpha val="43137"/>
                              </a:srgbClr>
                            </a:outerShdw>
                          </a:effectLst>
                        </a:rPr>
                        <a:t>سا</a:t>
                      </a:r>
                      <a:r>
                        <a:rPr lang="ar-DZ" sz="1600" kern="100" dirty="0">
                          <a:solidFill>
                            <a:schemeClr val="tx1"/>
                          </a:solidFill>
                          <a:effectLst>
                            <a:outerShdw blurRad="38100" dist="38100" dir="2700000" algn="tl">
                              <a:srgbClr val="000000">
                                <a:alpha val="43137"/>
                              </a:srgbClr>
                            </a:outerShdw>
                          </a:effectLst>
                        </a:rPr>
                        <a:t>)</a:t>
                      </a:r>
                      <a:endParaRPr lang="fr-FR" sz="1600" kern="100" dirty="0">
                        <a:solidFill>
                          <a:schemeClr val="tx1"/>
                        </a:solidFill>
                        <a:effectLst>
                          <a:outerShdw blurRad="38100" dist="38100" dir="2700000" algn="tl">
                            <a:srgbClr val="000000">
                              <a:alpha val="43137"/>
                            </a:srgbClr>
                          </a:outerShdw>
                        </a:effectLst>
                      </a:endParaRPr>
                    </a:p>
                    <a:p>
                      <a:pPr marL="71755" marR="71755" algn="ct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ctr">
                    <a:solidFill>
                      <a:schemeClr val="bg1">
                        <a:lumMod val="85000"/>
                      </a:schemeClr>
                    </a:solidFill>
                  </a:tcPr>
                </a:tc>
                <a:tc>
                  <a:txBody>
                    <a:bodyPr/>
                    <a:lstStyle/>
                    <a:p>
                      <a:pPr marL="71755" marR="71755" algn="ctr" rtl="1">
                        <a:lnSpc>
                          <a:spcPct val="107000"/>
                        </a:lnSpc>
                        <a:spcAft>
                          <a:spcPts val="800"/>
                        </a:spcAft>
                        <a:buNone/>
                      </a:pPr>
                      <a:r>
                        <a:rPr lang="ar-DZ" sz="1600" b="1" kern="100" dirty="0">
                          <a:solidFill>
                            <a:schemeClr val="tx1"/>
                          </a:solidFill>
                          <a:effectLst>
                            <a:outerShdw blurRad="38100" dist="38100" dir="2700000" algn="tl">
                              <a:srgbClr val="000000">
                                <a:alpha val="43137"/>
                              </a:srgbClr>
                            </a:outerShdw>
                          </a:effectLst>
                        </a:rPr>
                        <a:t>ــــــــ م تك 2</a:t>
                      </a:r>
                      <a:r>
                        <a:rPr lang="ar-DZ" sz="1600" b="1" kern="1200" dirty="0">
                          <a:solidFill>
                            <a:schemeClr val="tx1"/>
                          </a:solidFill>
                          <a:effectLst>
                            <a:outerShdw blurRad="38100" dist="38100" dir="2700000" algn="tl" rotWithShape="0">
                              <a:srgbClr val="000000">
                                <a:alpha val="43137"/>
                              </a:srgbClr>
                            </a:outerShdw>
                          </a:effectLst>
                        </a:rPr>
                        <a:t> </a:t>
                      </a:r>
                      <a:r>
                        <a:rPr lang="ar-DZ" sz="1600" b="1" kern="100" dirty="0">
                          <a:solidFill>
                            <a:schemeClr val="tx1"/>
                          </a:solidFill>
                          <a:effectLst>
                            <a:outerShdw blurRad="38100" dist="38100" dir="2700000" algn="tl">
                              <a:srgbClr val="000000">
                                <a:alpha val="43137"/>
                              </a:srgbClr>
                            </a:outerShdw>
                          </a:effectLst>
                        </a:rPr>
                        <a:t>الصحة والسلامة والبيئة (30سا)</a:t>
                      </a:r>
                      <a:endParaRPr lang="fr-FR" sz="1600" b="1" kern="100" dirty="0">
                        <a:solidFill>
                          <a:schemeClr val="tx1"/>
                        </a:solidFill>
                        <a:effectLst>
                          <a:outerShdw blurRad="38100" dist="38100" dir="2700000" algn="tl">
                            <a:srgbClr val="000000">
                              <a:alpha val="43137"/>
                            </a:srgbClr>
                          </a:outerShdw>
                        </a:effectLst>
                      </a:endParaRPr>
                    </a:p>
                    <a:p>
                      <a:pPr marL="71755" marR="71755" algn="ct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ctr">
                    <a:solidFill>
                      <a:schemeClr val="bg1">
                        <a:lumMod val="85000"/>
                      </a:schemeClr>
                    </a:solidFill>
                  </a:tcPr>
                </a:tc>
                <a:tc>
                  <a:txBody>
                    <a:bodyPr/>
                    <a:lstStyle/>
                    <a:p>
                      <a:pPr marL="71755" marR="71755" algn="ctr" rtl="1">
                        <a:lnSpc>
                          <a:spcPct val="107000"/>
                        </a:lnSpc>
                        <a:spcAft>
                          <a:spcPts val="800"/>
                        </a:spcAft>
                        <a:buNone/>
                      </a:pPr>
                      <a:r>
                        <a:rPr lang="ar-DZ" sz="1600" b="1" kern="100" dirty="0">
                          <a:solidFill>
                            <a:schemeClr val="tx1"/>
                          </a:solidFill>
                          <a:effectLst>
                            <a:outerShdw blurRad="38100" dist="38100" dir="2700000" algn="tl">
                              <a:srgbClr val="000000">
                                <a:alpha val="43137"/>
                              </a:srgbClr>
                            </a:outerShdw>
                          </a:effectLst>
                        </a:rPr>
                        <a:t>ــــــ م تك 1 التموقع إزاء المهنة (30 </a:t>
                      </a:r>
                      <a:r>
                        <a:rPr lang="ar-DZ" sz="1600" b="1" kern="100" dirty="0" err="1">
                          <a:solidFill>
                            <a:schemeClr val="tx1"/>
                          </a:solidFill>
                          <a:effectLst>
                            <a:outerShdw blurRad="38100" dist="38100" dir="2700000" algn="tl">
                              <a:srgbClr val="000000">
                                <a:alpha val="43137"/>
                              </a:srgbClr>
                            </a:outerShdw>
                          </a:effectLst>
                        </a:rPr>
                        <a:t>سا</a:t>
                      </a:r>
                      <a:r>
                        <a:rPr lang="ar-DZ" sz="1600" b="1" kern="100" dirty="0">
                          <a:solidFill>
                            <a:schemeClr val="tx1"/>
                          </a:solidFill>
                          <a:effectLst>
                            <a:outerShdw blurRad="38100" dist="38100" dir="2700000" algn="tl">
                              <a:srgbClr val="000000">
                                <a:alpha val="43137"/>
                              </a:srgbClr>
                            </a:outerShdw>
                          </a:effectLst>
                        </a:rPr>
                        <a:t>)</a:t>
                      </a:r>
                      <a:endParaRPr lang="fr-FR" sz="1600" b="1" kern="100" dirty="0">
                        <a:solidFill>
                          <a:schemeClr val="tx1"/>
                        </a:solidFill>
                        <a:effectLst>
                          <a:outerShdw blurRad="38100" dist="38100" dir="2700000" algn="tl">
                            <a:srgbClr val="000000">
                              <a:alpha val="43137"/>
                            </a:srgbClr>
                          </a:outerShdw>
                        </a:effectLst>
                      </a:endParaRPr>
                    </a:p>
                    <a:p>
                      <a:pPr marL="71755" marR="71755" algn="ct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vert="vert270" anchor="b">
                    <a:solidFill>
                      <a:schemeClr val="bg1">
                        <a:lumMod val="85000"/>
                      </a:schemeClr>
                    </a:solidFill>
                  </a:tcPr>
                </a:tc>
                <a:tc>
                  <a:txBody>
                    <a:bodyPr/>
                    <a:lstStyle/>
                    <a:p>
                      <a:pPr algn="ctr" rtl="1">
                        <a:lnSpc>
                          <a:spcPct val="107000"/>
                        </a:lnSpc>
                        <a:spcAft>
                          <a:spcPts val="800"/>
                        </a:spcAft>
                        <a:buNone/>
                      </a:pPr>
                      <a:endParaRPr lang="ar-DZ" sz="500" kern="100" dirty="0">
                        <a:solidFill>
                          <a:schemeClr val="tx1"/>
                        </a:solidFill>
                        <a:effectLst/>
                      </a:endParaRPr>
                    </a:p>
                    <a:p>
                      <a:pPr algn="ct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r">
                        <a:lnSpc>
                          <a:spcPct val="107000"/>
                        </a:lnSpc>
                        <a:spcAft>
                          <a:spcPts val="800"/>
                        </a:spcAft>
                        <a:buNone/>
                      </a:pPr>
                      <a:r>
                        <a:rPr lang="ar-DZ" sz="500" kern="100" dirty="0">
                          <a:solidFill>
                            <a:schemeClr val="tx1"/>
                          </a:solidFill>
                          <a:effectLst/>
                        </a:rPr>
                        <a:t> </a:t>
                      </a:r>
                      <a:endParaRPr lang="fr-FR" sz="1600" b="1" kern="100" dirty="0">
                        <a:solidFill>
                          <a:schemeClr val="tx1"/>
                        </a:solidFill>
                        <a:effectLst>
                          <a:outerShdw blurRad="38100" dist="38100" dir="2700000" algn="tl">
                            <a:srgbClr val="000000">
                              <a:alpha val="43137"/>
                            </a:srgbClr>
                          </a:outerShdw>
                        </a:effectLst>
                      </a:endParaRPr>
                    </a:p>
                    <a:p>
                      <a:pPr algn="ctr">
                        <a:lnSpc>
                          <a:spcPct val="107000"/>
                        </a:lnSpc>
                        <a:spcAft>
                          <a:spcPts val="800"/>
                        </a:spcAft>
                        <a:buNone/>
                      </a:pPr>
                      <a:r>
                        <a:rPr lang="ar-DZ" sz="1800" kern="100" dirty="0">
                          <a:solidFill>
                            <a:schemeClr val="tx1"/>
                          </a:solidFill>
                          <a:effectLst>
                            <a:outerShdw blurRad="38100" dist="38100" dir="2700000" algn="tl">
                              <a:srgbClr val="000000">
                                <a:alpha val="43137"/>
                              </a:srgbClr>
                            </a:outerShdw>
                          </a:effectLst>
                        </a:rPr>
                        <a:t>               المقاييس التكميلية</a:t>
                      </a:r>
                      <a:endParaRPr lang="fr-FR" sz="1800" kern="100" dirty="0">
                        <a:solidFill>
                          <a:schemeClr val="tx1"/>
                        </a:solidFill>
                        <a:effectLst>
                          <a:outerShdw blurRad="38100" dist="38100" dir="2700000" algn="tl">
                            <a:srgbClr val="000000">
                              <a:alpha val="43137"/>
                            </a:srgbClr>
                          </a:outerShdw>
                        </a:effectLst>
                      </a:endParaRPr>
                    </a:p>
                    <a:p>
                      <a:pPr algn="ct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ctr">
                        <a:lnSpc>
                          <a:spcPct val="107000"/>
                        </a:lnSpc>
                        <a:spcAft>
                          <a:spcPts val="800"/>
                        </a:spcAft>
                        <a:buNone/>
                      </a:pPr>
                      <a:r>
                        <a:rPr lang="ar-DZ" sz="500" kern="100" dirty="0">
                          <a:solidFill>
                            <a:schemeClr val="tx1"/>
                          </a:solidFill>
                          <a:effectLst/>
                        </a:rPr>
                        <a:t> </a:t>
                      </a:r>
                      <a:endParaRPr lang="fr-FR" sz="500" kern="100" dirty="0">
                        <a:solidFill>
                          <a:schemeClr val="tx1"/>
                        </a:solidFill>
                        <a:effectLst/>
                      </a:endParaRPr>
                    </a:p>
                    <a:p>
                      <a:pPr algn="ctr">
                        <a:lnSpc>
                          <a:spcPct val="107000"/>
                        </a:lnSpc>
                        <a:spcAft>
                          <a:spcPts val="800"/>
                        </a:spcAft>
                        <a:buNone/>
                      </a:pPr>
                      <a:r>
                        <a:rPr lang="ar-DZ" sz="500" kern="100" dirty="0">
                          <a:solidFill>
                            <a:schemeClr val="tx1"/>
                          </a:solidFill>
                          <a:effectLst/>
                        </a:rPr>
                        <a:t> </a:t>
                      </a:r>
                      <a:endParaRPr lang="fr-FR" sz="1600" kern="100" dirty="0">
                        <a:solidFill>
                          <a:schemeClr val="tx1"/>
                        </a:solidFill>
                        <a:effectLst/>
                      </a:endParaRPr>
                    </a:p>
                    <a:p>
                      <a:pPr algn="ctr">
                        <a:lnSpc>
                          <a:spcPct val="107000"/>
                        </a:lnSpc>
                        <a:spcAft>
                          <a:spcPts val="800"/>
                        </a:spcAft>
                        <a:buNone/>
                      </a:pPr>
                      <a:endParaRPr lang="fr-FR" sz="1600" kern="100" dirty="0">
                        <a:solidFill>
                          <a:schemeClr val="tx1"/>
                        </a:solidFill>
                        <a:effectLst/>
                      </a:endParaRPr>
                    </a:p>
                    <a:p>
                      <a:pPr algn="ctr">
                        <a:lnSpc>
                          <a:spcPct val="107000"/>
                        </a:lnSpc>
                        <a:spcAft>
                          <a:spcPts val="800"/>
                        </a:spcAft>
                        <a:buNone/>
                      </a:pPr>
                      <a:r>
                        <a:rPr lang="ar-DZ" sz="1600" kern="100" dirty="0">
                          <a:solidFill>
                            <a:schemeClr val="tx1"/>
                          </a:solidFill>
                          <a:effectLst/>
                        </a:rPr>
                        <a:t> </a:t>
                      </a:r>
                      <a:endParaRPr lang="fr-FR" sz="1600" kern="100" dirty="0">
                        <a:solidFill>
                          <a:schemeClr val="tx1"/>
                        </a:solidFill>
                        <a:effectLst/>
                      </a:endParaRPr>
                    </a:p>
                    <a:p>
                      <a:pPr algn="r">
                        <a:lnSpc>
                          <a:spcPct val="107000"/>
                        </a:lnSpc>
                        <a:spcAft>
                          <a:spcPts val="800"/>
                        </a:spcAft>
                        <a:buNone/>
                      </a:pPr>
                      <a:r>
                        <a:rPr lang="ar-DZ" sz="1600" kern="100" dirty="0">
                          <a:solidFill>
                            <a:schemeClr val="tx1"/>
                          </a:solidFill>
                          <a:effectLst>
                            <a:outerShdw blurRad="38100" dist="38100" dir="2700000" algn="tl">
                              <a:srgbClr val="000000">
                                <a:alpha val="43137"/>
                              </a:srgbClr>
                            </a:outerShdw>
                          </a:effectLst>
                        </a:rPr>
                        <a:t>         </a:t>
                      </a:r>
                      <a:r>
                        <a:rPr lang="ar-DZ" sz="1800" kern="100" dirty="0">
                          <a:solidFill>
                            <a:schemeClr val="tx1"/>
                          </a:solidFill>
                          <a:effectLst>
                            <a:outerShdw blurRad="38100" dist="38100" dir="2700000" algn="tl">
                              <a:srgbClr val="000000">
                                <a:alpha val="43137"/>
                              </a:srgbClr>
                            </a:outerShdw>
                          </a:effectLst>
                        </a:rPr>
                        <a:t>ا</a:t>
                      </a:r>
                      <a:r>
                        <a:rPr lang="ar-DZ" sz="1800" b="1" kern="100" dirty="0">
                          <a:solidFill>
                            <a:schemeClr val="tx1"/>
                          </a:solidFill>
                          <a:effectLst>
                            <a:outerShdw blurRad="38100" dist="38100" dir="2700000" algn="tl">
                              <a:srgbClr val="000000">
                                <a:alpha val="43137"/>
                              </a:srgbClr>
                            </a:outerShdw>
                          </a:effectLst>
                          <a:latin typeface="+mn-lt"/>
                          <a:ea typeface="+mn-ea"/>
                          <a:cs typeface="+mn-cs"/>
                        </a:rPr>
                        <a:t>لمقاييس التأهيلية</a:t>
                      </a:r>
                      <a:endParaRPr lang="fr-FR" sz="1800" b="1" kern="100" dirty="0">
                        <a:solidFill>
                          <a:schemeClr val="tx1"/>
                        </a:solidFill>
                        <a:effectLst>
                          <a:outerShdw blurRad="38100" dist="38100" dir="2700000" algn="tl">
                            <a:srgbClr val="000000">
                              <a:alpha val="43137"/>
                            </a:srgbClr>
                          </a:outerShdw>
                        </a:effectLst>
                        <a:latin typeface="+mn-lt"/>
                        <a:ea typeface="+mn-ea"/>
                        <a:cs typeface="+mn-cs"/>
                      </a:endParaRPr>
                    </a:p>
                    <a:p>
                      <a:pPr algn="ctr">
                        <a:lnSpc>
                          <a:spcPct val="107000"/>
                        </a:lnSpc>
                        <a:spcAft>
                          <a:spcPts val="800"/>
                        </a:spcAft>
                        <a:buNone/>
                      </a:pPr>
                      <a:r>
                        <a:rPr lang="ar-DZ" sz="500" kern="100" dirty="0">
                          <a:solidFill>
                            <a:schemeClr val="tx1"/>
                          </a:solidFill>
                          <a:effectLst/>
                        </a:rPr>
                        <a:t> </a:t>
                      </a:r>
                    </a:p>
                    <a:p>
                      <a:pPr algn="ctr">
                        <a:lnSpc>
                          <a:spcPct val="107000"/>
                        </a:lnSpc>
                        <a:spcAft>
                          <a:spcPts val="800"/>
                        </a:spcAft>
                        <a:buNone/>
                      </a:pPr>
                      <a:endParaRPr lang="fr-FR" sz="500" kern="100" dirty="0">
                        <a:solidFill>
                          <a:schemeClr val="tx1"/>
                        </a:solidFill>
                        <a:effectLst/>
                      </a:endParaRPr>
                    </a:p>
                    <a:p>
                      <a:pPr algn="ctr">
                        <a:lnSpc>
                          <a:spcPct val="107000"/>
                        </a:lnSpc>
                        <a:spcAft>
                          <a:spcPts val="800"/>
                        </a:spcAft>
                        <a:buNone/>
                      </a:pPr>
                      <a:r>
                        <a:rPr lang="ar-DZ" sz="500" kern="100" dirty="0">
                          <a:solidFill>
                            <a:schemeClr val="tx1"/>
                          </a:solidFill>
                          <a:effectLst/>
                        </a:rPr>
                        <a:t> </a:t>
                      </a:r>
                    </a:p>
                    <a:p>
                      <a:pPr algn="ctr">
                        <a:lnSpc>
                          <a:spcPct val="107000"/>
                        </a:lnSpc>
                        <a:spcAft>
                          <a:spcPts val="800"/>
                        </a:spcAft>
                        <a:buNone/>
                      </a:pPr>
                      <a:endParaRPr lang="fr-FR" sz="500" kern="100" dirty="0">
                        <a:solidFill>
                          <a:schemeClr val="tx1"/>
                        </a:solidFill>
                        <a:effectLst/>
                      </a:endParaRPr>
                    </a:p>
                    <a:p>
                      <a:pPr algn="r">
                        <a:lnSpc>
                          <a:spcPct val="107000"/>
                        </a:lnSpc>
                        <a:spcAft>
                          <a:spcPts val="800"/>
                        </a:spcAft>
                        <a:buNone/>
                      </a:pPr>
                      <a:r>
                        <a:rPr lang="fr-FR" sz="500" kern="100" dirty="0">
                          <a:solidFill>
                            <a:schemeClr val="tx1"/>
                          </a:solidFill>
                          <a:effectLst/>
                        </a:rPr>
                        <a:t> </a:t>
                      </a:r>
                      <a:endParaRPr lang="fr-FR" sz="50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2851016593"/>
                  </a:ext>
                </a:extLst>
              </a:tr>
              <a:tr h="522768">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r" rtl="1">
                        <a:lnSpc>
                          <a:spcPct val="107000"/>
                        </a:lnSpc>
                        <a:spcAft>
                          <a:spcPts val="800"/>
                        </a:spcAft>
                        <a:buNone/>
                      </a:pPr>
                      <a:r>
                        <a:rPr lang="ar-DZ" sz="100" kern="100" dirty="0">
                          <a:effectLst/>
                        </a:rPr>
                        <a:t> </a:t>
                      </a:r>
                      <a:endParaRPr lang="fr-FR" sz="500" kern="100" dirty="0">
                        <a:effectLst/>
                      </a:endParaRPr>
                    </a:p>
                    <a:p>
                      <a:pPr algn="r">
                        <a:lnSpc>
                          <a:spcPct val="107000"/>
                        </a:lnSpc>
                        <a:spcAft>
                          <a:spcPts val="800"/>
                        </a:spcAft>
                        <a:buNone/>
                      </a:pPr>
                      <a:r>
                        <a:rPr lang="ar-DZ" sz="1600" b="1" kern="100" dirty="0">
                          <a:effectLst>
                            <a:outerShdw blurRad="38100" dist="38100" dir="2700000" algn="tl">
                              <a:srgbClr val="000000">
                                <a:alpha val="43137"/>
                              </a:srgbClr>
                            </a:outerShdw>
                          </a:effectLst>
                        </a:rPr>
                        <a:t>ـــــــ </a:t>
                      </a:r>
                      <a:r>
                        <a:rPr lang="ar-DZ" sz="1600" b="1" kern="100" dirty="0">
                          <a:solidFill>
                            <a:schemeClr val="tx1"/>
                          </a:solidFill>
                          <a:effectLst>
                            <a:outerShdw blurRad="38100" dist="38100" dir="2700000" algn="tl">
                              <a:srgbClr val="000000">
                                <a:alpha val="43137"/>
                              </a:srgbClr>
                            </a:outerShdw>
                          </a:effectLst>
                        </a:rPr>
                        <a:t>م </a:t>
                      </a:r>
                      <a:r>
                        <a:rPr lang="ar-DZ" sz="1600" b="1" kern="100" dirty="0" err="1">
                          <a:solidFill>
                            <a:schemeClr val="tx1"/>
                          </a:solidFill>
                          <a:effectLst>
                            <a:outerShdw blurRad="38100" dist="38100" dir="2700000" algn="tl">
                              <a:srgbClr val="000000">
                                <a:alpha val="43137"/>
                              </a:srgbClr>
                            </a:outerShdw>
                          </a:effectLst>
                        </a:rPr>
                        <a:t>تأ</a:t>
                      </a:r>
                      <a:r>
                        <a:rPr lang="ar-DZ" sz="1600" b="1" kern="100" dirty="0">
                          <a:solidFill>
                            <a:schemeClr val="tx1"/>
                          </a:solidFill>
                          <a:effectLst>
                            <a:outerShdw blurRad="38100" dist="38100" dir="2700000" algn="tl">
                              <a:srgbClr val="000000">
                                <a:alpha val="43137"/>
                              </a:srgbClr>
                            </a:outerShdw>
                          </a:effectLst>
                        </a:rPr>
                        <a:t> 7 التخطيط لعملية </a:t>
                      </a:r>
                      <a:r>
                        <a:rPr lang="ar-DZ" sz="1600" b="1" kern="100" dirty="0">
                          <a:solidFill>
                            <a:schemeClr val="tx1"/>
                          </a:solidFill>
                          <a:effectLst>
                            <a:outerShdw blurRad="38100" dist="38100" dir="2700000" algn="tl">
                              <a:srgbClr val="000000">
                                <a:alpha val="43137"/>
                              </a:srgbClr>
                            </a:outerShdw>
                          </a:effectLst>
                          <a:latin typeface="+mn-lt"/>
                          <a:ea typeface="+mn-ea"/>
                          <a:cs typeface="+mn-cs"/>
                        </a:rPr>
                        <a:t>تعليمية (50 </a:t>
                      </a:r>
                      <a:r>
                        <a:rPr lang="ar-DZ" sz="1600" b="1" kern="100" dirty="0" err="1">
                          <a:solidFill>
                            <a:schemeClr val="tx1"/>
                          </a:solidFill>
                          <a:effectLst>
                            <a:outerShdw blurRad="38100" dist="38100" dir="2700000" algn="tl">
                              <a:srgbClr val="000000">
                                <a:alpha val="43137"/>
                              </a:srgbClr>
                            </a:outerShdw>
                          </a:effectLst>
                          <a:latin typeface="+mn-lt"/>
                          <a:ea typeface="+mn-ea"/>
                          <a:cs typeface="+mn-cs"/>
                        </a:rPr>
                        <a:t>سا</a:t>
                      </a:r>
                      <a:r>
                        <a:rPr lang="ar-DZ" sz="1600" b="1" kern="100" dirty="0">
                          <a:solidFill>
                            <a:schemeClr val="tx1"/>
                          </a:solidFill>
                          <a:effectLst>
                            <a:outerShdw blurRad="38100" dist="38100" dir="2700000" algn="tl">
                              <a:srgbClr val="000000">
                                <a:alpha val="43137"/>
                              </a:srgbClr>
                            </a:outerShdw>
                          </a:effectLst>
                          <a:latin typeface="+mn-lt"/>
                          <a:ea typeface="+mn-ea"/>
                          <a:cs typeface="+mn-cs"/>
                        </a:rPr>
                        <a:t>)</a:t>
                      </a:r>
                      <a:endParaRPr lang="fr-FR" sz="1600" b="1" kern="100" dirty="0">
                        <a:solidFill>
                          <a:schemeClr val="tx1"/>
                        </a:solidFill>
                        <a:effectLst>
                          <a:outerShdw blurRad="38100" dist="38100" dir="2700000" algn="tl">
                            <a:srgbClr val="000000">
                              <a:alpha val="43137"/>
                            </a:srgbClr>
                          </a:outerShdw>
                        </a:effectLst>
                        <a:latin typeface="+mn-lt"/>
                        <a:ea typeface="+mn-ea"/>
                        <a:cs typeface="+mn-cs"/>
                      </a:endParaRPr>
                    </a:p>
                    <a:p>
                      <a:pPr algn="r" rtl="1">
                        <a:lnSpc>
                          <a:spcPct val="107000"/>
                        </a:lnSpc>
                        <a:spcAft>
                          <a:spcPts val="800"/>
                        </a:spcAft>
                        <a:buNone/>
                      </a:pPr>
                      <a:r>
                        <a:rPr lang="fr-FR" sz="1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2015919110"/>
                  </a:ext>
                </a:extLst>
              </a:tr>
              <a:tr h="406602">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r" rtl="1">
                        <a:lnSpc>
                          <a:spcPct val="107000"/>
                        </a:lnSpc>
                        <a:spcAft>
                          <a:spcPts val="800"/>
                        </a:spcAft>
                        <a:buNone/>
                      </a:pPr>
                      <a:r>
                        <a:rPr lang="ar-SA" sz="100" kern="100" dirty="0">
                          <a:effectLst/>
                        </a:rPr>
                        <a:t> </a:t>
                      </a:r>
                      <a:endParaRPr lang="fr-FR" sz="500" kern="100" dirty="0">
                        <a:effectLst/>
                      </a:endParaRPr>
                    </a:p>
                    <a:p>
                      <a:pPr algn="r" rtl="1">
                        <a:lnSpc>
                          <a:spcPct val="107000"/>
                        </a:lnSpc>
                        <a:spcAft>
                          <a:spcPts val="800"/>
                        </a:spcAft>
                        <a:buNone/>
                      </a:pPr>
                      <a:r>
                        <a:rPr lang="ar-DZ" sz="1600" b="1" kern="100" dirty="0">
                          <a:effectLst>
                            <a:outerShdw blurRad="38100" dist="38100" dir="2700000" algn="tl">
                              <a:srgbClr val="000000">
                                <a:alpha val="43137"/>
                              </a:srgbClr>
                            </a:outerShdw>
                          </a:effectLst>
                        </a:rPr>
                        <a:t>ــــــ </a:t>
                      </a:r>
                      <a:r>
                        <a:rPr lang="ar-SA" sz="1600" b="1" kern="100" dirty="0">
                          <a:solidFill>
                            <a:schemeClr val="tx1"/>
                          </a:solidFill>
                          <a:effectLst/>
                        </a:rPr>
                        <a:t>م </a:t>
                      </a:r>
                      <a:r>
                        <a:rPr lang="ar-SA" sz="1600" b="1" kern="100" dirty="0" err="1">
                          <a:solidFill>
                            <a:schemeClr val="tx1"/>
                          </a:solidFill>
                          <a:effectLst/>
                        </a:rPr>
                        <a:t>تأ</a:t>
                      </a:r>
                      <a:r>
                        <a:rPr lang="ar-SA" sz="1600" b="1" kern="100" dirty="0">
                          <a:solidFill>
                            <a:schemeClr val="tx1"/>
                          </a:solidFill>
                          <a:effectLst/>
                        </a:rPr>
                        <a:t> 8 تسيير وتنشيط مجموعة </a:t>
                      </a:r>
                      <a:r>
                        <a:rPr lang="ar-DZ" sz="1600" b="1" kern="100" dirty="0">
                          <a:solidFill>
                            <a:schemeClr val="tx1"/>
                          </a:solidFill>
                          <a:effectLst/>
                        </a:rPr>
                        <a:t>(36 </a:t>
                      </a:r>
                      <a:r>
                        <a:rPr lang="ar-DZ" sz="1600" b="1" kern="100" dirty="0" err="1">
                          <a:solidFill>
                            <a:schemeClr val="tx1"/>
                          </a:solidFill>
                          <a:effectLst/>
                        </a:rPr>
                        <a:t>سا</a:t>
                      </a:r>
                      <a:r>
                        <a:rPr lang="ar-DZ" sz="1600" b="1" kern="100" dirty="0">
                          <a:solidFill>
                            <a:schemeClr val="tx1"/>
                          </a:solidFill>
                          <a:effectLst/>
                        </a:rPr>
                        <a:t>)</a:t>
                      </a:r>
                      <a:endParaRPr lang="fr-FR" sz="1600" b="1" kern="100" dirty="0">
                        <a:solidFill>
                          <a:schemeClr val="tx1"/>
                        </a:solidFill>
                        <a:effectLst/>
                      </a:endParaRPr>
                    </a:p>
                    <a:p>
                      <a:pPr algn="r" rtl="1">
                        <a:lnSpc>
                          <a:spcPct val="107000"/>
                        </a:lnSpc>
                        <a:spcAft>
                          <a:spcPts val="800"/>
                        </a:spcAft>
                        <a:buNone/>
                      </a:pPr>
                      <a:r>
                        <a:rPr lang="fr-FR" sz="1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1676194205"/>
                  </a:ext>
                </a:extLst>
              </a:tr>
              <a:tr h="403446">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r" rtl="1">
                        <a:lnSpc>
                          <a:spcPct val="107000"/>
                        </a:lnSpc>
                        <a:spcAft>
                          <a:spcPts val="800"/>
                        </a:spcAft>
                        <a:buNone/>
                      </a:pPr>
                      <a:r>
                        <a:rPr lang="ar-DZ" sz="100" b="1" kern="100" dirty="0">
                          <a:solidFill>
                            <a:schemeClr val="tx1"/>
                          </a:solidFill>
                          <a:effectLst/>
                        </a:rPr>
                        <a:t> </a:t>
                      </a:r>
                      <a:r>
                        <a:rPr lang="ar-DZ" sz="1600" b="1" kern="100" dirty="0">
                          <a:effectLst>
                            <a:outerShdw blurRad="38100" dist="38100" dir="2700000" algn="tl">
                              <a:srgbClr val="000000">
                                <a:alpha val="43137"/>
                              </a:srgbClr>
                            </a:outerShdw>
                          </a:effectLst>
                        </a:rPr>
                        <a:t>ــــــ</a:t>
                      </a:r>
                      <a:r>
                        <a:rPr lang="ar-SA" sz="1600" b="1" kern="100" dirty="0">
                          <a:solidFill>
                            <a:schemeClr val="tx1"/>
                          </a:solidFill>
                          <a:effectLst>
                            <a:outerShdw blurRad="38100" dist="38100" dir="2700000" algn="tl">
                              <a:srgbClr val="000000">
                                <a:alpha val="43137"/>
                              </a:srgbClr>
                            </a:outerShdw>
                          </a:effectLst>
                        </a:rPr>
                        <a:t>ـ م </a:t>
                      </a:r>
                      <a:r>
                        <a:rPr lang="ar-SA" sz="1600" b="1" kern="100" dirty="0" err="1">
                          <a:solidFill>
                            <a:schemeClr val="tx1"/>
                          </a:solidFill>
                          <a:effectLst>
                            <a:outerShdw blurRad="38100" dist="38100" dir="2700000" algn="tl">
                              <a:srgbClr val="000000">
                                <a:alpha val="43137"/>
                              </a:srgbClr>
                            </a:outerShdw>
                          </a:effectLst>
                        </a:rPr>
                        <a:t>تأ</a:t>
                      </a:r>
                      <a:r>
                        <a:rPr lang="ar-SA" sz="1600" b="1" kern="100" dirty="0">
                          <a:solidFill>
                            <a:schemeClr val="tx1"/>
                          </a:solidFill>
                          <a:effectLst>
                            <a:outerShdw blurRad="38100" dist="38100" dir="2700000" algn="tl">
                              <a:srgbClr val="000000">
                                <a:alpha val="43137"/>
                              </a:srgbClr>
                            </a:outerShdw>
                          </a:effectLst>
                        </a:rPr>
                        <a:t> 9 إلقاء درس </a:t>
                      </a:r>
                      <a:r>
                        <a:rPr lang="ar-DZ" sz="1600" b="1" kern="100" dirty="0">
                          <a:solidFill>
                            <a:schemeClr val="tx1"/>
                          </a:solidFill>
                          <a:effectLst>
                            <a:outerShdw blurRad="38100" dist="38100" dir="2700000" algn="tl">
                              <a:srgbClr val="000000">
                                <a:alpha val="43137"/>
                              </a:srgbClr>
                            </a:outerShdw>
                          </a:effectLst>
                        </a:rPr>
                        <a:t>(48 </a:t>
                      </a:r>
                      <a:r>
                        <a:rPr lang="ar-DZ" sz="1600" b="1" kern="100" dirty="0" err="1">
                          <a:solidFill>
                            <a:schemeClr val="tx1"/>
                          </a:solidFill>
                          <a:effectLst>
                            <a:outerShdw blurRad="38100" dist="38100" dir="2700000" algn="tl">
                              <a:srgbClr val="000000">
                                <a:alpha val="43137"/>
                              </a:srgbClr>
                            </a:outerShdw>
                          </a:effectLst>
                        </a:rPr>
                        <a:t>سا</a:t>
                      </a:r>
                      <a:r>
                        <a:rPr lang="ar-DZ" sz="1600" b="1" kern="100" dirty="0">
                          <a:solidFill>
                            <a:schemeClr val="tx1"/>
                          </a:solidFill>
                          <a:effectLst>
                            <a:outerShdw blurRad="38100" dist="38100" dir="2700000" algn="tl">
                              <a:srgbClr val="000000">
                                <a:alpha val="43137"/>
                              </a:srgbClr>
                            </a:outerShdw>
                          </a:effectLst>
                        </a:rPr>
                        <a:t>)</a:t>
                      </a:r>
                      <a:endParaRPr lang="fr-FR" sz="1600" b="1" kern="100" dirty="0">
                        <a:solidFill>
                          <a:schemeClr val="tx1"/>
                        </a:solidFill>
                        <a:effectLst>
                          <a:outerShdw blurRad="38100" dist="38100" dir="2700000" algn="tl">
                            <a:srgbClr val="000000">
                              <a:alpha val="43137"/>
                            </a:srgbClr>
                          </a:outerShdw>
                        </a:effectLst>
                      </a:endParaRPr>
                    </a:p>
                    <a:p>
                      <a:pPr algn="r" rtl="1">
                        <a:lnSpc>
                          <a:spcPct val="107000"/>
                        </a:lnSpc>
                        <a:spcAft>
                          <a:spcPts val="800"/>
                        </a:spcAft>
                        <a:buNone/>
                      </a:pPr>
                      <a:r>
                        <a:rPr lang="fr-FR" sz="1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2814530588"/>
                  </a:ext>
                </a:extLst>
              </a:tr>
              <a:tr h="323965">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r" rtl="1">
                        <a:lnSpc>
                          <a:spcPct val="107000"/>
                        </a:lnSpc>
                        <a:spcAft>
                          <a:spcPts val="800"/>
                        </a:spcAft>
                        <a:buNone/>
                      </a:pPr>
                      <a:r>
                        <a:rPr lang="ar-SA" sz="100" kern="100" dirty="0">
                          <a:effectLst/>
                        </a:rPr>
                        <a:t> </a:t>
                      </a:r>
                      <a:endParaRPr lang="fr-FR" sz="500" kern="100" dirty="0">
                        <a:effectLst/>
                      </a:endParaRPr>
                    </a:p>
                    <a:p>
                      <a:pPr algn="r" rtl="1">
                        <a:lnSpc>
                          <a:spcPct val="107000"/>
                        </a:lnSpc>
                        <a:spcAft>
                          <a:spcPts val="800"/>
                        </a:spcAft>
                        <a:buNone/>
                      </a:pPr>
                      <a:r>
                        <a:rPr lang="ar-SA" sz="700" kern="100" dirty="0">
                          <a:effectLst/>
                        </a:rPr>
                        <a:t>ــ </a:t>
                      </a:r>
                      <a:r>
                        <a:rPr lang="ar-DZ" sz="1600" b="1" kern="100" dirty="0">
                          <a:effectLst>
                            <a:outerShdw blurRad="38100" dist="38100" dir="2700000" algn="tl">
                              <a:srgbClr val="000000">
                                <a:alpha val="43137"/>
                              </a:srgbClr>
                            </a:outerShdw>
                          </a:effectLst>
                        </a:rPr>
                        <a:t>ــــــ </a:t>
                      </a:r>
                      <a:r>
                        <a:rPr lang="ar-SA" sz="1600" b="1" kern="100" dirty="0">
                          <a:effectLst>
                            <a:outerShdw blurRad="38100" dist="38100" dir="2700000" algn="tl">
                              <a:srgbClr val="000000">
                                <a:alpha val="43137"/>
                              </a:srgbClr>
                            </a:outerShdw>
                          </a:effectLst>
                        </a:rPr>
                        <a:t>م</a:t>
                      </a:r>
                      <a:r>
                        <a:rPr lang="ar-SA" sz="1600" b="1" kern="100" dirty="0">
                          <a:solidFill>
                            <a:schemeClr val="tx1"/>
                          </a:solidFill>
                          <a:effectLst>
                            <a:outerShdw blurRad="38100" dist="38100" dir="2700000" algn="tl">
                              <a:srgbClr val="000000">
                                <a:alpha val="43137"/>
                              </a:srgbClr>
                            </a:outerShdw>
                          </a:effectLst>
                        </a:rPr>
                        <a:t> </a:t>
                      </a:r>
                      <a:r>
                        <a:rPr lang="ar-SA" sz="1600" b="1" kern="100" dirty="0" err="1">
                          <a:solidFill>
                            <a:schemeClr val="tx1"/>
                          </a:solidFill>
                          <a:effectLst>
                            <a:outerShdw blurRad="38100" dist="38100" dir="2700000" algn="tl">
                              <a:srgbClr val="000000">
                                <a:alpha val="43137"/>
                              </a:srgbClr>
                            </a:outerShdw>
                          </a:effectLst>
                        </a:rPr>
                        <a:t>تأ</a:t>
                      </a:r>
                      <a:r>
                        <a:rPr lang="ar-SA" sz="1600" b="1" kern="100" dirty="0">
                          <a:solidFill>
                            <a:schemeClr val="tx1"/>
                          </a:solidFill>
                          <a:effectLst>
                            <a:outerShdw blurRad="38100" dist="38100" dir="2700000" algn="tl">
                              <a:srgbClr val="000000">
                                <a:alpha val="43137"/>
                              </a:srgbClr>
                            </a:outerShdw>
                          </a:effectLst>
                        </a:rPr>
                        <a:t> 10 تقويم جزائي للتعليمات </a:t>
                      </a:r>
                      <a:r>
                        <a:rPr lang="ar-DZ" sz="1600" b="1" kern="100" dirty="0">
                          <a:solidFill>
                            <a:schemeClr val="tx1"/>
                          </a:solidFill>
                          <a:effectLst>
                            <a:outerShdw blurRad="38100" dist="38100" dir="2700000" algn="tl">
                              <a:srgbClr val="000000">
                                <a:alpha val="43137"/>
                              </a:srgbClr>
                            </a:outerShdw>
                          </a:effectLst>
                        </a:rPr>
                        <a:t>(45 </a:t>
                      </a:r>
                      <a:r>
                        <a:rPr lang="ar-DZ" sz="1600" b="1" kern="100" dirty="0" err="1">
                          <a:solidFill>
                            <a:schemeClr val="tx1"/>
                          </a:solidFill>
                          <a:effectLst>
                            <a:outerShdw blurRad="38100" dist="38100" dir="2700000" algn="tl">
                              <a:srgbClr val="000000">
                                <a:alpha val="43137"/>
                              </a:srgbClr>
                            </a:outerShdw>
                          </a:effectLst>
                        </a:rPr>
                        <a:t>سا</a:t>
                      </a:r>
                      <a:r>
                        <a:rPr lang="ar-DZ" sz="1600" b="1" kern="100" dirty="0">
                          <a:solidFill>
                            <a:schemeClr val="tx1"/>
                          </a:solidFill>
                          <a:effectLst>
                            <a:outerShdw blurRad="38100" dist="38100" dir="2700000" algn="tl">
                              <a:srgbClr val="000000">
                                <a:alpha val="43137"/>
                              </a:srgbClr>
                            </a:outerShdw>
                          </a:effectLst>
                        </a:rPr>
                        <a:t>)</a:t>
                      </a:r>
                      <a:endParaRPr lang="fr-FR" sz="1600" b="1" kern="100" dirty="0">
                        <a:solidFill>
                          <a:schemeClr val="tx1"/>
                        </a:solidFill>
                        <a:effectLst>
                          <a:outerShdw blurRad="38100" dist="38100" dir="2700000" algn="tl">
                            <a:srgbClr val="000000">
                              <a:alpha val="43137"/>
                            </a:srgbClr>
                          </a:outerShdw>
                        </a:effectLst>
                      </a:endParaRPr>
                    </a:p>
                    <a:p>
                      <a:pPr algn="r" rtl="1">
                        <a:lnSpc>
                          <a:spcPct val="107000"/>
                        </a:lnSpc>
                        <a:spcAft>
                          <a:spcPts val="800"/>
                        </a:spcAft>
                        <a:buNone/>
                      </a:pPr>
                      <a:r>
                        <a:rPr lang="fr-FR" sz="1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3655208117"/>
                  </a:ext>
                </a:extLst>
              </a:tr>
              <a:tr h="403446">
                <a:tc>
                  <a:txBody>
                    <a:bodyPr/>
                    <a:lstStyle/>
                    <a:p>
                      <a:pPr algn="ctr">
                        <a:lnSpc>
                          <a:spcPct val="107000"/>
                        </a:lnSpc>
                        <a:spcAft>
                          <a:spcPts val="800"/>
                        </a:spcAft>
                        <a:buNone/>
                      </a:pPr>
                      <a:r>
                        <a:rPr lang="fr-FR" sz="5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r>
                        <a:rPr lang="fr-FR" sz="500" kern="100">
                          <a:effectLst/>
                        </a:rPr>
                        <a:t> </a:t>
                      </a:r>
                      <a:endParaRPr lang="fr-FR" sz="500" kern="10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ar-DZ" sz="500" kern="100" dirty="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ctr">
                        <a:lnSpc>
                          <a:spcPct val="107000"/>
                        </a:lnSpc>
                        <a:spcAft>
                          <a:spcPts val="800"/>
                        </a:spcAft>
                        <a:buNone/>
                      </a:pP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tc>
                  <a:txBody>
                    <a:bodyPr/>
                    <a:lstStyle/>
                    <a:p>
                      <a:pPr algn="r" rtl="1">
                        <a:lnSpc>
                          <a:spcPct val="107000"/>
                        </a:lnSpc>
                        <a:spcAft>
                          <a:spcPts val="800"/>
                        </a:spcAft>
                        <a:buNone/>
                      </a:pPr>
                      <a:r>
                        <a:rPr lang="ar-DZ" sz="100" kern="100" dirty="0">
                          <a:effectLst/>
                        </a:rPr>
                        <a:t> </a:t>
                      </a:r>
                      <a:endParaRPr lang="fr-FR" sz="1600" b="1" kern="100" dirty="0">
                        <a:solidFill>
                          <a:schemeClr val="tx1"/>
                        </a:solidFill>
                        <a:effectLst>
                          <a:outerShdw blurRad="38100" dist="38100" dir="2700000" algn="tl">
                            <a:srgbClr val="000000">
                              <a:alpha val="43137"/>
                            </a:srgbClr>
                          </a:outerShdw>
                        </a:effectLst>
                      </a:endParaRPr>
                    </a:p>
                    <a:p>
                      <a:pPr algn="r" rtl="1">
                        <a:lnSpc>
                          <a:spcPct val="107000"/>
                        </a:lnSpc>
                        <a:spcAft>
                          <a:spcPts val="800"/>
                        </a:spcAft>
                        <a:buNone/>
                      </a:pPr>
                      <a:r>
                        <a:rPr lang="ar-DZ" sz="1600" b="1" kern="100" dirty="0">
                          <a:solidFill>
                            <a:schemeClr val="tx1"/>
                          </a:solidFill>
                          <a:effectLst>
                            <a:outerShdw blurRad="38100" dist="38100" dir="2700000" algn="tl">
                              <a:srgbClr val="000000">
                                <a:alpha val="43137"/>
                              </a:srgbClr>
                            </a:outerShdw>
                          </a:effectLst>
                        </a:rPr>
                        <a:t>ـ</a:t>
                      </a:r>
                      <a:r>
                        <a:rPr lang="ar-DZ" sz="1600" b="1" kern="100" dirty="0">
                          <a:effectLst>
                            <a:outerShdw blurRad="38100" dist="38100" dir="2700000" algn="tl">
                              <a:srgbClr val="000000">
                                <a:alpha val="43137"/>
                              </a:srgbClr>
                            </a:outerShdw>
                          </a:effectLst>
                        </a:rPr>
                        <a:t>ــــــ </a:t>
                      </a:r>
                      <a:r>
                        <a:rPr lang="ar-DZ" sz="1600" b="1" kern="100" dirty="0">
                          <a:solidFill>
                            <a:schemeClr val="tx1"/>
                          </a:solidFill>
                          <a:effectLst>
                            <a:outerShdw blurRad="38100" dist="38100" dir="2700000" algn="tl">
                              <a:srgbClr val="000000">
                                <a:alpha val="43137"/>
                              </a:srgbClr>
                            </a:outerShdw>
                          </a:effectLst>
                        </a:rPr>
                        <a:t>م </a:t>
                      </a:r>
                      <a:r>
                        <a:rPr lang="ar-DZ" sz="1600" b="1" kern="100" dirty="0" err="1">
                          <a:solidFill>
                            <a:schemeClr val="tx1"/>
                          </a:solidFill>
                          <a:effectLst>
                            <a:outerShdw blurRad="38100" dist="38100" dir="2700000" algn="tl">
                              <a:srgbClr val="000000">
                                <a:alpha val="43137"/>
                              </a:srgbClr>
                            </a:outerShdw>
                          </a:effectLst>
                        </a:rPr>
                        <a:t>تأ</a:t>
                      </a:r>
                      <a:r>
                        <a:rPr lang="ar-DZ" sz="1600" b="1" kern="100" dirty="0">
                          <a:solidFill>
                            <a:schemeClr val="tx1"/>
                          </a:solidFill>
                          <a:effectLst>
                            <a:outerShdw blurRad="38100" dist="38100" dir="2700000" algn="tl">
                              <a:srgbClr val="000000">
                                <a:alpha val="43137"/>
                              </a:srgbClr>
                            </a:outerShdw>
                          </a:effectLst>
                        </a:rPr>
                        <a:t> 11 الإدارة التقنية-البيداغوجية للتكوين (30 </a:t>
                      </a:r>
                      <a:r>
                        <a:rPr lang="ar-DZ" sz="1600" b="1" kern="100" dirty="0" err="1">
                          <a:solidFill>
                            <a:schemeClr val="tx1"/>
                          </a:solidFill>
                          <a:effectLst>
                            <a:outerShdw blurRad="38100" dist="38100" dir="2700000" algn="tl">
                              <a:srgbClr val="000000">
                                <a:alpha val="43137"/>
                              </a:srgbClr>
                            </a:outerShdw>
                          </a:effectLst>
                        </a:rPr>
                        <a:t>سا</a:t>
                      </a:r>
                      <a:r>
                        <a:rPr lang="ar-DZ" sz="1600" b="1" kern="100" dirty="0">
                          <a:solidFill>
                            <a:schemeClr val="tx1"/>
                          </a:solidFill>
                          <a:effectLst>
                            <a:outerShdw blurRad="38100" dist="38100" dir="2700000" algn="tl">
                              <a:srgbClr val="000000">
                                <a:alpha val="43137"/>
                              </a:srgbClr>
                            </a:outerShdw>
                          </a:effectLst>
                        </a:rPr>
                        <a:t>)</a:t>
                      </a:r>
                      <a:endParaRPr lang="fr-FR" sz="1600" b="1" kern="100" dirty="0">
                        <a:solidFill>
                          <a:schemeClr val="tx1"/>
                        </a:solidFill>
                        <a:effectLst>
                          <a:outerShdw blurRad="38100" dist="38100" dir="2700000" algn="tl">
                            <a:srgbClr val="000000">
                              <a:alpha val="43137"/>
                            </a:srgbClr>
                          </a:outerShdw>
                        </a:effectLst>
                      </a:endParaRPr>
                    </a:p>
                    <a:p>
                      <a:pPr algn="r" rtl="1">
                        <a:lnSpc>
                          <a:spcPct val="107000"/>
                        </a:lnSpc>
                        <a:spcAft>
                          <a:spcPts val="800"/>
                        </a:spcAft>
                        <a:buNone/>
                      </a:pPr>
                      <a:r>
                        <a:rPr lang="fr-FR" sz="100" kern="100" dirty="0">
                          <a:effectLst/>
                        </a:rPr>
                        <a:t> </a:t>
                      </a:r>
                      <a:endParaRPr lang="fr-FR" sz="500" kern="100" dirty="0">
                        <a:effectLst/>
                        <a:latin typeface="Calibri" panose="020F0502020204030204" pitchFamily="34" charset="0"/>
                        <a:ea typeface="Calibri" panose="020F0502020204030204" pitchFamily="34" charset="0"/>
                        <a:cs typeface="Arial" panose="020B0604020202020204" pitchFamily="34" charset="0"/>
                      </a:endParaRPr>
                    </a:p>
                  </a:txBody>
                  <a:tcPr marL="33949" marR="33949" marT="0" marB="0">
                    <a:solidFill>
                      <a:schemeClr val="bg1">
                        <a:lumMod val="85000"/>
                      </a:schemeClr>
                    </a:solidFill>
                  </a:tcPr>
                </a:tc>
                <a:extLst>
                  <a:ext uri="{0D108BD9-81ED-4DB2-BD59-A6C34878D82A}">
                    <a16:rowId xmlns:a16="http://schemas.microsoft.com/office/drawing/2014/main" val="3125925195"/>
                  </a:ext>
                </a:extLst>
              </a:tr>
            </a:tbl>
          </a:graphicData>
        </a:graphic>
      </p:graphicFrame>
      <p:sp>
        <p:nvSpPr>
          <p:cNvPr id="16" name="Organigramme : Connecteur 115">
            <a:extLst>
              <a:ext uri="{FF2B5EF4-FFF2-40B4-BE49-F238E27FC236}">
                <a16:creationId xmlns:a16="http://schemas.microsoft.com/office/drawing/2014/main" id="{8FEC1C23-2694-0178-3071-EC6DEAD2CFC8}"/>
              </a:ext>
            </a:extLst>
          </p:cNvPr>
          <p:cNvSpPr/>
          <p:nvPr/>
        </p:nvSpPr>
        <p:spPr>
          <a:xfrm>
            <a:off x="3880503" y="5789274"/>
            <a:ext cx="133712" cy="95250"/>
          </a:xfrm>
          <a:prstGeom prst="flowChartConnector">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17" name="Organigramme : Connecteur 115">
            <a:extLst>
              <a:ext uri="{FF2B5EF4-FFF2-40B4-BE49-F238E27FC236}">
                <a16:creationId xmlns:a16="http://schemas.microsoft.com/office/drawing/2014/main" id="{8FEC1C23-2694-0178-3071-EC6DEAD2CFC8}"/>
              </a:ext>
            </a:extLst>
          </p:cNvPr>
          <p:cNvSpPr/>
          <p:nvPr/>
        </p:nvSpPr>
        <p:spPr>
          <a:xfrm>
            <a:off x="3867648" y="5269637"/>
            <a:ext cx="133712" cy="95250"/>
          </a:xfrm>
          <a:prstGeom prst="flowChartConnector">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18" name="Organigramme : Connecteur 115">
            <a:extLst>
              <a:ext uri="{FF2B5EF4-FFF2-40B4-BE49-F238E27FC236}">
                <a16:creationId xmlns:a16="http://schemas.microsoft.com/office/drawing/2014/main" id="{8FEC1C23-2694-0178-3071-EC6DEAD2CFC8}"/>
              </a:ext>
            </a:extLst>
          </p:cNvPr>
          <p:cNvSpPr/>
          <p:nvPr/>
        </p:nvSpPr>
        <p:spPr>
          <a:xfrm>
            <a:off x="3867648" y="6239133"/>
            <a:ext cx="133712" cy="95250"/>
          </a:xfrm>
          <a:prstGeom prst="flowChartConnector">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19" name="Organigramme : Connecteur 115">
            <a:extLst>
              <a:ext uri="{FF2B5EF4-FFF2-40B4-BE49-F238E27FC236}">
                <a16:creationId xmlns:a16="http://schemas.microsoft.com/office/drawing/2014/main" id="{8FEC1C23-2694-0178-3071-EC6DEAD2CFC8}"/>
              </a:ext>
            </a:extLst>
          </p:cNvPr>
          <p:cNvSpPr/>
          <p:nvPr/>
        </p:nvSpPr>
        <p:spPr>
          <a:xfrm>
            <a:off x="3876827" y="6700009"/>
            <a:ext cx="133712" cy="95250"/>
          </a:xfrm>
          <a:prstGeom prst="flowChartConnector">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0" name="Organigramme : Connecteur 115">
            <a:extLst>
              <a:ext uri="{FF2B5EF4-FFF2-40B4-BE49-F238E27FC236}">
                <a16:creationId xmlns:a16="http://schemas.microsoft.com/office/drawing/2014/main" id="{8FEC1C23-2694-0178-3071-EC6DEAD2CFC8}"/>
              </a:ext>
            </a:extLst>
          </p:cNvPr>
          <p:cNvSpPr/>
          <p:nvPr/>
        </p:nvSpPr>
        <p:spPr>
          <a:xfrm>
            <a:off x="3876827" y="7140689"/>
            <a:ext cx="133712" cy="95250"/>
          </a:xfrm>
          <a:prstGeom prst="flowChartConnector">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1" name="Organigramme : Connecteur 110">
            <a:extLst>
              <a:ext uri="{FF2B5EF4-FFF2-40B4-BE49-F238E27FC236}">
                <a16:creationId xmlns:a16="http://schemas.microsoft.com/office/drawing/2014/main" id="{E7E445C5-0683-0CA8-AADC-EA36697DBEE9}"/>
              </a:ext>
            </a:extLst>
          </p:cNvPr>
          <p:cNvSpPr/>
          <p:nvPr/>
        </p:nvSpPr>
        <p:spPr>
          <a:xfrm>
            <a:off x="4917561" y="5289520"/>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2" name="Organigramme : Connecteur 111">
            <a:extLst>
              <a:ext uri="{FF2B5EF4-FFF2-40B4-BE49-F238E27FC236}">
                <a16:creationId xmlns:a16="http://schemas.microsoft.com/office/drawing/2014/main" id="{C7FBBB77-21EA-E40D-BCED-FCBC8FC830DD}"/>
              </a:ext>
            </a:extLst>
          </p:cNvPr>
          <p:cNvSpPr/>
          <p:nvPr/>
        </p:nvSpPr>
        <p:spPr>
          <a:xfrm>
            <a:off x="4928715" y="5791324"/>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3" name="Organigramme : Connecteur 112">
            <a:extLst>
              <a:ext uri="{FF2B5EF4-FFF2-40B4-BE49-F238E27FC236}">
                <a16:creationId xmlns:a16="http://schemas.microsoft.com/office/drawing/2014/main" id="{1DAFCEAE-5CFA-E1FC-198A-0B4599B71C90}"/>
              </a:ext>
            </a:extLst>
          </p:cNvPr>
          <p:cNvSpPr/>
          <p:nvPr/>
        </p:nvSpPr>
        <p:spPr>
          <a:xfrm>
            <a:off x="4925001" y="6226217"/>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4" name="Organigramme : Connecteur 113">
            <a:extLst>
              <a:ext uri="{FF2B5EF4-FFF2-40B4-BE49-F238E27FC236}">
                <a16:creationId xmlns:a16="http://schemas.microsoft.com/office/drawing/2014/main" id="{D3B48047-16E4-CF78-C7B0-4D4EE9711923}"/>
              </a:ext>
            </a:extLst>
          </p:cNvPr>
          <p:cNvSpPr/>
          <p:nvPr/>
        </p:nvSpPr>
        <p:spPr>
          <a:xfrm>
            <a:off x="4902699" y="6687132"/>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5" name="Organigramme : Connecteur 114">
            <a:extLst>
              <a:ext uri="{FF2B5EF4-FFF2-40B4-BE49-F238E27FC236}">
                <a16:creationId xmlns:a16="http://schemas.microsoft.com/office/drawing/2014/main" id="{64B63B80-6173-3B05-5A2D-9E9ACC4D99A1}"/>
              </a:ext>
            </a:extLst>
          </p:cNvPr>
          <p:cNvSpPr/>
          <p:nvPr/>
        </p:nvSpPr>
        <p:spPr>
          <a:xfrm>
            <a:off x="4936155" y="7211235"/>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6" name="Organigramme : Connecteur 110">
            <a:extLst>
              <a:ext uri="{FF2B5EF4-FFF2-40B4-BE49-F238E27FC236}">
                <a16:creationId xmlns:a16="http://schemas.microsoft.com/office/drawing/2014/main" id="{E7E445C5-0683-0CA8-AADC-EA36697DBEE9}"/>
              </a:ext>
            </a:extLst>
          </p:cNvPr>
          <p:cNvSpPr/>
          <p:nvPr/>
        </p:nvSpPr>
        <p:spPr>
          <a:xfrm>
            <a:off x="5929287" y="5276665"/>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7" name="Organigramme : Connecteur 111">
            <a:extLst>
              <a:ext uri="{FF2B5EF4-FFF2-40B4-BE49-F238E27FC236}">
                <a16:creationId xmlns:a16="http://schemas.microsoft.com/office/drawing/2014/main" id="{C7FBBB77-21EA-E40D-BCED-FCBC8FC830DD}"/>
              </a:ext>
            </a:extLst>
          </p:cNvPr>
          <p:cNvSpPr/>
          <p:nvPr/>
        </p:nvSpPr>
        <p:spPr>
          <a:xfrm>
            <a:off x="5940441" y="5778469"/>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8" name="Organigramme : Connecteur 112">
            <a:extLst>
              <a:ext uri="{FF2B5EF4-FFF2-40B4-BE49-F238E27FC236}">
                <a16:creationId xmlns:a16="http://schemas.microsoft.com/office/drawing/2014/main" id="{1DAFCEAE-5CFA-E1FC-198A-0B4599B71C90}"/>
              </a:ext>
            </a:extLst>
          </p:cNvPr>
          <p:cNvSpPr/>
          <p:nvPr/>
        </p:nvSpPr>
        <p:spPr>
          <a:xfrm>
            <a:off x="5936727" y="6213362"/>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29" name="Organigramme : Connecteur 113">
            <a:extLst>
              <a:ext uri="{FF2B5EF4-FFF2-40B4-BE49-F238E27FC236}">
                <a16:creationId xmlns:a16="http://schemas.microsoft.com/office/drawing/2014/main" id="{D3B48047-16E4-CF78-C7B0-4D4EE9711923}"/>
              </a:ext>
            </a:extLst>
          </p:cNvPr>
          <p:cNvSpPr/>
          <p:nvPr/>
        </p:nvSpPr>
        <p:spPr>
          <a:xfrm>
            <a:off x="5914425" y="6674277"/>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0" name="Organigramme : Connecteur 114">
            <a:extLst>
              <a:ext uri="{FF2B5EF4-FFF2-40B4-BE49-F238E27FC236}">
                <a16:creationId xmlns:a16="http://schemas.microsoft.com/office/drawing/2014/main" id="{64B63B80-6173-3B05-5A2D-9E9ACC4D99A1}"/>
              </a:ext>
            </a:extLst>
          </p:cNvPr>
          <p:cNvSpPr/>
          <p:nvPr/>
        </p:nvSpPr>
        <p:spPr>
          <a:xfrm>
            <a:off x="5947881" y="7198380"/>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1" name="Organigramme : Connecteur 120">
            <a:extLst>
              <a:ext uri="{FF2B5EF4-FFF2-40B4-BE49-F238E27FC236}">
                <a16:creationId xmlns:a16="http://schemas.microsoft.com/office/drawing/2014/main" id="{E1D6F308-CFE7-C94F-30EB-D31053CA3C5E}"/>
              </a:ext>
            </a:extLst>
          </p:cNvPr>
          <p:cNvSpPr/>
          <p:nvPr/>
        </p:nvSpPr>
        <p:spPr>
          <a:xfrm>
            <a:off x="2832374" y="5296002"/>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2" name="Organigramme : Connecteur 121">
            <a:extLst>
              <a:ext uri="{FF2B5EF4-FFF2-40B4-BE49-F238E27FC236}">
                <a16:creationId xmlns:a16="http://schemas.microsoft.com/office/drawing/2014/main" id="{A08202FC-7000-652F-C4C8-4E16AABA519D}"/>
              </a:ext>
            </a:extLst>
          </p:cNvPr>
          <p:cNvSpPr/>
          <p:nvPr/>
        </p:nvSpPr>
        <p:spPr>
          <a:xfrm>
            <a:off x="2843610" y="5769150"/>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3" name="Organigramme : Connecteur 122">
            <a:extLst>
              <a:ext uri="{FF2B5EF4-FFF2-40B4-BE49-F238E27FC236}">
                <a16:creationId xmlns:a16="http://schemas.microsoft.com/office/drawing/2014/main" id="{220339CB-53E1-F64E-5285-D268ABA4D83C}"/>
              </a:ext>
            </a:extLst>
          </p:cNvPr>
          <p:cNvSpPr/>
          <p:nvPr/>
        </p:nvSpPr>
        <p:spPr>
          <a:xfrm>
            <a:off x="2836126" y="6681362"/>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4" name="Organigramme : Connecteur 123">
            <a:extLst>
              <a:ext uri="{FF2B5EF4-FFF2-40B4-BE49-F238E27FC236}">
                <a16:creationId xmlns:a16="http://schemas.microsoft.com/office/drawing/2014/main" id="{7555F591-7F9B-3D21-7236-DFD66E332963}"/>
              </a:ext>
            </a:extLst>
          </p:cNvPr>
          <p:cNvSpPr/>
          <p:nvPr/>
        </p:nvSpPr>
        <p:spPr>
          <a:xfrm>
            <a:off x="2836005" y="6236941"/>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5" name="Organigramme : Connecteur 125">
            <a:extLst>
              <a:ext uri="{FF2B5EF4-FFF2-40B4-BE49-F238E27FC236}">
                <a16:creationId xmlns:a16="http://schemas.microsoft.com/office/drawing/2014/main" id="{EEC3A7FD-78B2-4C15-B59D-D031E7377D87}"/>
              </a:ext>
            </a:extLst>
          </p:cNvPr>
          <p:cNvSpPr/>
          <p:nvPr/>
        </p:nvSpPr>
        <p:spPr>
          <a:xfrm>
            <a:off x="1787837" y="5241466"/>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6" name="Organigramme : Connecteur 126">
            <a:extLst>
              <a:ext uri="{FF2B5EF4-FFF2-40B4-BE49-F238E27FC236}">
                <a16:creationId xmlns:a16="http://schemas.microsoft.com/office/drawing/2014/main" id="{D728BAEF-171D-F813-7F6D-EF362589A892}"/>
              </a:ext>
            </a:extLst>
          </p:cNvPr>
          <p:cNvSpPr/>
          <p:nvPr/>
        </p:nvSpPr>
        <p:spPr>
          <a:xfrm>
            <a:off x="1854693" y="5763108"/>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7" name="Organigramme : Connecteur 127">
            <a:extLst>
              <a:ext uri="{FF2B5EF4-FFF2-40B4-BE49-F238E27FC236}">
                <a16:creationId xmlns:a16="http://schemas.microsoft.com/office/drawing/2014/main" id="{E09B4EDC-58B5-DF1E-7DFB-EAFAD2A9AC97}"/>
              </a:ext>
            </a:extLst>
          </p:cNvPr>
          <p:cNvSpPr/>
          <p:nvPr/>
        </p:nvSpPr>
        <p:spPr>
          <a:xfrm>
            <a:off x="739713" y="5286075"/>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8" name="Organigramme : Connecteur 128">
            <a:extLst>
              <a:ext uri="{FF2B5EF4-FFF2-40B4-BE49-F238E27FC236}">
                <a16:creationId xmlns:a16="http://schemas.microsoft.com/office/drawing/2014/main" id="{AAE71DCF-FF0E-27FB-946F-77D326B7C535}"/>
              </a:ext>
            </a:extLst>
          </p:cNvPr>
          <p:cNvSpPr/>
          <p:nvPr/>
        </p:nvSpPr>
        <p:spPr>
          <a:xfrm>
            <a:off x="732544" y="5795303"/>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39" name="Organigramme : Connecteur 129">
            <a:extLst>
              <a:ext uri="{FF2B5EF4-FFF2-40B4-BE49-F238E27FC236}">
                <a16:creationId xmlns:a16="http://schemas.microsoft.com/office/drawing/2014/main" id="{3E3FD54F-16FA-269C-5A74-5A9589153002}"/>
              </a:ext>
            </a:extLst>
          </p:cNvPr>
          <p:cNvSpPr/>
          <p:nvPr/>
        </p:nvSpPr>
        <p:spPr>
          <a:xfrm>
            <a:off x="1866653" y="6209270"/>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40" name="Organigramme : Connecteur 130">
            <a:extLst>
              <a:ext uri="{FF2B5EF4-FFF2-40B4-BE49-F238E27FC236}">
                <a16:creationId xmlns:a16="http://schemas.microsoft.com/office/drawing/2014/main" id="{03F3F94C-6D4D-08F0-5D1D-C3B60B0AF545}"/>
              </a:ext>
            </a:extLst>
          </p:cNvPr>
          <p:cNvSpPr/>
          <p:nvPr/>
        </p:nvSpPr>
        <p:spPr>
          <a:xfrm>
            <a:off x="735728" y="6239807"/>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41" name="Organigramme : Connecteur 131">
            <a:extLst>
              <a:ext uri="{FF2B5EF4-FFF2-40B4-BE49-F238E27FC236}">
                <a16:creationId xmlns:a16="http://schemas.microsoft.com/office/drawing/2014/main" id="{F8CE48AA-8697-5150-3654-48E1FA060341}"/>
              </a:ext>
            </a:extLst>
          </p:cNvPr>
          <p:cNvSpPr/>
          <p:nvPr/>
        </p:nvSpPr>
        <p:spPr>
          <a:xfrm>
            <a:off x="735728" y="6699991"/>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sp>
        <p:nvSpPr>
          <p:cNvPr id="42" name="Organigramme : Connecteur 132">
            <a:extLst>
              <a:ext uri="{FF2B5EF4-FFF2-40B4-BE49-F238E27FC236}">
                <a16:creationId xmlns:a16="http://schemas.microsoft.com/office/drawing/2014/main" id="{04BF2FBC-7419-E24C-8F70-0B13946CF427}"/>
              </a:ext>
            </a:extLst>
          </p:cNvPr>
          <p:cNvSpPr/>
          <p:nvPr/>
        </p:nvSpPr>
        <p:spPr>
          <a:xfrm>
            <a:off x="1874248" y="6706685"/>
            <a:ext cx="133712" cy="95250"/>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cxnSp>
        <p:nvCxnSpPr>
          <p:cNvPr id="43" name="رابط مستقيم 42"/>
          <p:cNvCxnSpPr/>
          <p:nvPr/>
        </p:nvCxnSpPr>
        <p:spPr>
          <a:xfrm rot="5400000">
            <a:off x="6550173" y="1119817"/>
            <a:ext cx="3877937" cy="38448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208716" y="2114998"/>
            <a:ext cx="10235126" cy="3539430"/>
          </a:xfrm>
          <a:prstGeom prst="rect">
            <a:avLst/>
          </a:prstGeom>
          <a:noFill/>
        </p:spPr>
        <p:txBody>
          <a:bodyPr wrap="square">
            <a:spAutoFit/>
          </a:bodyPr>
          <a:lstStyle/>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العرض العام للبرنامج (تابع):</a:t>
            </a:r>
          </a:p>
          <a:p>
            <a:pPr marL="571500" indent="-571500"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5. </a:t>
            </a:r>
            <a:r>
              <a:rPr lang="ar-SA" sz="28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عرض مخطط التسلسل المنطقي للكفاءات </a:t>
            </a:r>
            <a:r>
              <a:rPr lang="fr-FR" sz="2800" dirty="0">
                <a:effectLst>
                  <a:outerShdw blurRad="38100" dist="38100" dir="2700000" algn="tl">
                    <a:srgbClr val="000000">
                      <a:alpha val="43137"/>
                    </a:srgbClr>
                  </a:outerShdw>
                </a:effectLst>
                <a:latin typeface="Sakkal Majalla" pitchFamily="2" charset="-78"/>
                <a:cs typeface="Sakkal Majalla" pitchFamily="2" charset="-78"/>
              </a:rPr>
              <a:t>(Logigramme)</a:t>
            </a:r>
          </a:p>
          <a:p>
            <a:pPr marL="571500" indent="-571500" algn="just" rtl="1"/>
            <a:r>
              <a:rPr lang="ar-SA" sz="2800" u="sng" dirty="0">
                <a:effectLst>
                  <a:outerShdw blurRad="38100" dist="38100" dir="2700000" algn="tl">
                    <a:srgbClr val="000000">
                      <a:alpha val="43137"/>
                    </a:srgbClr>
                  </a:outerShdw>
                </a:effectLst>
                <a:latin typeface="Sakkal Majalla" pitchFamily="2" charset="-78"/>
                <a:cs typeface="Sakkal Majalla" pitchFamily="2" charset="-78"/>
              </a:rPr>
              <a:t>يتم قراءة المخطط (</a:t>
            </a:r>
            <a:r>
              <a:rPr lang="ar-SA" sz="2800" u="sng" dirty="0" err="1">
                <a:effectLst>
                  <a:outerShdw blurRad="38100" dist="38100" dir="2700000" algn="tl">
                    <a:srgbClr val="000000">
                      <a:alpha val="43137"/>
                    </a:srgbClr>
                  </a:outerShdw>
                </a:effectLst>
                <a:latin typeface="Sakkal Majalla" pitchFamily="2" charset="-78"/>
                <a:cs typeface="Sakkal Majalla" pitchFamily="2" charset="-78"/>
              </a:rPr>
              <a:t>اللوجيغرام</a:t>
            </a:r>
            <a:r>
              <a:rPr lang="ar-SA" sz="2800" u="sng" dirty="0">
                <a:effectLst>
                  <a:outerShdw blurRad="38100" dist="38100" dir="2700000" algn="tl">
                    <a:srgbClr val="000000">
                      <a:alpha val="43137"/>
                    </a:srgbClr>
                  </a:outerShdw>
                </a:effectLst>
                <a:latin typeface="Sakkal Majalla" pitchFamily="2" charset="-78"/>
                <a:cs typeface="Sakkal Majalla" pitchFamily="2" charset="-78"/>
              </a:rPr>
              <a:t>) على النحو التالي:</a:t>
            </a:r>
          </a:p>
          <a:p>
            <a:pPr marL="571500" indent="-571500" algn="just" rtl="1">
              <a:buFont typeface="Wingdings"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الكفاءات الموضوعة على نفس الخط الأفقي يمكن اكتسابها بشكل متزامن (بالتوازي)؛</a:t>
            </a:r>
          </a:p>
          <a:p>
            <a:pPr marL="571500" indent="-571500" algn="just" rtl="1">
              <a:buFont typeface="Wingdings"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الكفاءات الموضوعة على نفس الخط العمودي تُعدّ متتالية، بحيث تكون الكفاءات الموجودة في الأعلى بمثابة شروط مسبقة لاكتساب الكفاءات الموجودة أسفلها؛</a:t>
            </a:r>
          </a:p>
          <a:p>
            <a:pPr marL="571500" indent="-571500" algn="just" rtl="1">
              <a:buFont typeface="Wingdings"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 الكفاءات غير المرتبطة بالكفاءات الأخرى لا تتطلب كفاءات سابقة ولا تُعدّ شرطًا لاكتساب كفاءات أخرى. يمكن اكتسابها بحرية، بالتوازي مع كفاءات أخرى، قبلها أو بعدها.</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874976" y="2099907"/>
            <a:ext cx="9457553" cy="4185761"/>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II.1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السلوكية:</a:t>
            </a: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تُعرّف 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على أساس سلوك (بعبارة أبسط: أهداف سلوكية)، وهي تنطبق</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بشكل خاص على تحديد السلوكيات المتعلقة بالمهام أو الأنشطة المهنية.</a:t>
            </a: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تُتيح هذه الأهداف ترجمة الكفاءة إلى أفعال قابلة للملاحظة ونتائج قابلة للقياس يُتوقع</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تحقيقها من طرف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المتربص</a:t>
            </a:r>
            <a:r>
              <a:rPr lang="ar-SA" sz="2800" dirty="0">
                <a:effectLst>
                  <a:outerShdw blurRad="38100" dist="38100" dir="2700000" algn="tl">
                    <a:srgbClr val="000000">
                      <a:alpha val="43137"/>
                    </a:srgbClr>
                  </a:outerShdw>
                </a:effectLst>
                <a:latin typeface="Sakkal Majalla" pitchFamily="2" charset="-78"/>
                <a:cs typeface="Sakkal Majalla" pitchFamily="2" charset="-78"/>
              </a:rPr>
              <a:t>، كما تسمح بتحديد، منذ البداية، الأفعال والنتائج التي تُمكن من</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التحقق من اكتساب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المتربص </a:t>
            </a:r>
            <a:r>
              <a:rPr lang="ar-SA" sz="2800" dirty="0">
                <a:effectLst>
                  <a:outerShdw blurRad="38100" dist="38100" dir="2700000" algn="tl">
                    <a:srgbClr val="000000">
                      <a:alpha val="43137"/>
                    </a:srgbClr>
                  </a:outerShdw>
                </a:effectLst>
                <a:latin typeface="Sakkal Majalla" pitchFamily="2" charset="-78"/>
                <a:cs typeface="Sakkal Majalla" pitchFamily="2" charset="-78"/>
              </a:rPr>
              <a:t>للكفاءة.</a:t>
            </a: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وأخيرًا، تُمكّن الأهداف السلوكية من تقييم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المتربص </a:t>
            </a:r>
            <a:r>
              <a:rPr lang="ar-SA" sz="2800" dirty="0">
                <a:effectLst>
                  <a:outerShdw blurRad="38100" dist="38100" dir="2700000" algn="tl">
                    <a:srgbClr val="000000">
                      <a:alpha val="43137"/>
                    </a:srgbClr>
                  </a:outerShdw>
                </a:effectLst>
                <a:latin typeface="Sakkal Majalla" pitchFamily="2" charset="-78"/>
                <a:cs typeface="Sakkal Majalla" pitchFamily="2" charset="-78"/>
              </a:rPr>
              <a:t>على أساس أدائه، ضمن ظروف محددة</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ووفق معايير دقيقة.</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824872" y="2049803"/>
            <a:ext cx="9457553" cy="4185761"/>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II.1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السلوكية</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a:t>
            </a:r>
          </a:p>
          <a:p>
            <a:pPr algn="just" rtl="1">
              <a:buFont typeface="Wingdings" pitchFamily="2" charset="2"/>
              <a:buChar char="q"/>
            </a:pPr>
            <a:r>
              <a:rPr lang="ar-SA" sz="2800" u="sng" dirty="0">
                <a:effectLst>
                  <a:outerShdw blurRad="38100" dist="38100" dir="2700000" algn="tl">
                    <a:srgbClr val="000000">
                      <a:alpha val="43137"/>
                    </a:srgbClr>
                  </a:outerShdw>
                </a:effectLst>
                <a:latin typeface="Sakkal Majalla" pitchFamily="2" charset="-78"/>
                <a:cs typeface="Sakkal Majalla" pitchFamily="2" charset="-78"/>
              </a:rPr>
              <a:t>المكونات:</a:t>
            </a:r>
          </a:p>
          <a:p>
            <a:pPr lvl="1"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1. صياغة الكفاءة</a:t>
            </a:r>
          </a:p>
          <a:p>
            <a:pPr lvl="1"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2. سياق الإنجاز</a:t>
            </a:r>
          </a:p>
          <a:p>
            <a:pPr lvl="1"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3. المعايير العامة للأداء</a:t>
            </a:r>
          </a:p>
          <a:p>
            <a:pPr lvl="1"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4. توضيحات حول السلوك المنتظر</a:t>
            </a:r>
          </a:p>
          <a:p>
            <a:pPr lvl="1"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5. المعايير الخاصة بالأداء</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r>
              <a:rPr lang="ar-DZ" sz="28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مثــــــــــــــــــــــــــــــــــــــــال</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874976" y="2124959"/>
            <a:ext cx="9457553" cy="4185761"/>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II.2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المرتبطة بالوضعية :</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تُوفّر الأهداف التشغيلية المُحددة بناءً على وضعية (وبشكل أبسط: الأهداف المرتبطة</a:t>
            </a:r>
            <a:r>
              <a:rPr lang="fr-FR"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بالوضعية) للبرامج التكوينية عنصرًا من المرونة، مما يسمح خاصةً بأخذ انشغالات تربوية</a:t>
            </a:r>
            <a:r>
              <a:rPr lang="fr-FR"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مهمة بعين الاعتبار، وهي تلك التي يصعب على الأهداف السلوكية تحديدها بدقة</a:t>
            </a:r>
            <a:r>
              <a:rPr lang="fr-FR" sz="2800" dirty="0">
                <a:effectLst>
                  <a:outerShdw blurRad="38100" dist="38100" dir="2700000" algn="tl">
                    <a:srgbClr val="000000">
                      <a:alpha val="43137"/>
                    </a:srgbClr>
                  </a:outerShdw>
                </a:effectLst>
                <a:latin typeface="Sakkal Majalla" pitchFamily="2" charset="-78"/>
                <a:cs typeface="Sakkal Majalla" pitchFamily="2" charset="-78"/>
              </a:rPr>
              <a:t>.</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من بين هذه الانشغالات: تنمية التعبير، تعزيز الإبداع، دعم الاستقلالية، تطوير روح الفريق، تنمية روح المبادرة، الاندماج المهني،التواصل، وغيرها...</a:t>
            </a:r>
          </a:p>
          <a:p>
            <a:pPr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637344" y="2015243"/>
            <a:ext cx="9770341" cy="6771084"/>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II.2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المرتبطة بالوضعية (تابع): </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تُعزز الأهداف المرتبطة بالوضعية </a:t>
            </a:r>
            <a:r>
              <a:rPr lang="fr-FR" sz="2800" dirty="0">
                <a:effectLst>
                  <a:outerShdw blurRad="38100" dist="38100" dir="2700000" algn="tl">
                    <a:srgbClr val="000000">
                      <a:alpha val="43137"/>
                    </a:srgbClr>
                  </a:outerShdw>
                </a:effectLst>
                <a:latin typeface="Sakkal Majalla" pitchFamily="2" charset="-78"/>
                <a:cs typeface="Sakkal Majalla" pitchFamily="2" charset="-78"/>
              </a:rPr>
              <a:t> (objectifs de situation) </a:t>
            </a:r>
            <a:r>
              <a:rPr lang="ar-SA" sz="2800" dirty="0">
                <a:effectLst>
                  <a:outerShdw blurRad="38100" dist="38100" dir="2700000" algn="tl">
                    <a:srgbClr val="000000">
                      <a:alpha val="43137"/>
                    </a:srgbClr>
                  </a:outerShdw>
                </a:effectLst>
                <a:latin typeface="Sakkal Majalla" pitchFamily="2" charset="-78"/>
                <a:cs typeface="Sakkal Majalla" pitchFamily="2" charset="-78"/>
              </a:rPr>
              <a:t>بشكل خاص اكتساب الكفاءات ذات البُعد الاجتماعي-الوجداني القوي، كما تُساهم بدرجة أكبر في التنمية الشخصية للأفراد المسجلين في برامج التكوين المهني، إذ تسمح بأخذ الأبعاد العميقة لشخصياتهم بعين الاعتبار، مثل: القيم، المواقف والسلوكيات </a:t>
            </a:r>
            <a:r>
              <a:rPr lang="fr-FR" sz="2800" dirty="0">
                <a:effectLst>
                  <a:outerShdw blurRad="38100" dist="38100" dir="2700000" algn="tl">
                    <a:srgbClr val="000000">
                      <a:alpha val="43137"/>
                    </a:srgbClr>
                  </a:outerShdw>
                </a:effectLst>
                <a:latin typeface="Sakkal Majalla" pitchFamily="2" charset="-78"/>
                <a:cs typeface="Sakkal Majalla" pitchFamily="2" charset="-78"/>
              </a:rPr>
              <a:t>(attitudes)، </a:t>
            </a:r>
            <a:r>
              <a:rPr lang="ar-SA" sz="2800" dirty="0">
                <a:effectLst>
                  <a:outerShdw blurRad="38100" dist="38100" dir="2700000" algn="tl">
                    <a:srgbClr val="000000">
                      <a:alpha val="43137"/>
                    </a:srgbClr>
                  </a:outerShdw>
                </a:effectLst>
                <a:latin typeface="Sakkal Majalla" pitchFamily="2" charset="-78"/>
                <a:cs typeface="Sakkal Majalla" pitchFamily="2" charset="-78"/>
              </a:rPr>
              <a:t>وهي عناصر تفوق نطاق </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السلوكات</a:t>
            </a:r>
            <a:r>
              <a:rPr lang="ar-SA" sz="2800" dirty="0">
                <a:effectLst>
                  <a:outerShdw blurRad="38100" dist="38100" dir="2700000" algn="tl">
                    <a:srgbClr val="000000">
                      <a:alpha val="43137"/>
                    </a:srgbClr>
                  </a:outerShdw>
                </a:effectLst>
                <a:latin typeface="Sakkal Majalla" pitchFamily="2" charset="-78"/>
                <a:cs typeface="Sakkal Majalla" pitchFamily="2" charset="-78"/>
              </a:rPr>
              <a:t> المحددة بدقة والتي يسهل التنبؤ </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بها</a:t>
            </a:r>
            <a:r>
              <a:rPr lang="ar-SA" sz="2800" dirty="0">
                <a:effectLst>
                  <a:outerShdw blurRad="38100" dist="38100" dir="2700000" algn="tl">
                    <a:srgbClr val="000000">
                      <a:alpha val="43137"/>
                    </a:srgbClr>
                  </a:outerShdw>
                </a:effectLst>
                <a:latin typeface="Sakkal Majalla" pitchFamily="2" charset="-78"/>
                <a:cs typeface="Sakkal Majalla" pitchFamily="2" charset="-78"/>
              </a:rPr>
              <a:t> أو ملاحظتها.</a:t>
            </a: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بالإضافة إلى ذلك، فإن الأهداف المرتبطة بالوضعية تتيح للمتكون معالجة مشكلات تطبيقية ذات طابع عملي يصعب توحيد نتائجها أو قياسها بدقة.</a:t>
            </a:r>
          </a:p>
          <a:p>
            <a:pPr algn="just" rtl="1"/>
            <a:r>
              <a:rPr lang="ar-SA" sz="2800" dirty="0">
                <a:effectLst>
                  <a:outerShdw blurRad="38100" dist="38100" dir="2700000" algn="tl">
                    <a:srgbClr val="000000">
                      <a:alpha val="43137"/>
                    </a:srgbClr>
                  </a:outerShdw>
                </a:effectLst>
                <a:latin typeface="Sakkal Majalla" pitchFamily="2" charset="-78"/>
                <a:cs typeface="Sakkal Majalla" pitchFamily="2" charset="-78"/>
              </a:rPr>
              <a:t>مثال توضيحي: في سياق اكتساب كفاءة تتعلق </a:t>
            </a:r>
            <a:r>
              <a:rPr lang="ar-SA" sz="2800" b="1" dirty="0">
                <a:effectLst>
                  <a:outerShdw blurRad="38100" dist="38100" dir="2700000" algn="tl">
                    <a:srgbClr val="000000">
                      <a:alpha val="43137"/>
                    </a:srgbClr>
                  </a:outerShdw>
                </a:effectLst>
                <a:latin typeface="Sakkal Majalla" pitchFamily="2" charset="-78"/>
                <a:cs typeface="Sakkal Majalla" pitchFamily="2" charset="-78"/>
              </a:rPr>
              <a:t>بـالتواصل في بيئة العمل</a:t>
            </a:r>
            <a:r>
              <a:rPr lang="ar-SA" sz="2800" dirty="0">
                <a:effectLst>
                  <a:outerShdw blurRad="38100" dist="38100" dir="2700000" algn="tl">
                    <a:srgbClr val="000000">
                      <a:alpha val="43137"/>
                    </a:srgbClr>
                  </a:outerShdw>
                </a:effectLst>
                <a:latin typeface="Sakkal Majalla" pitchFamily="2" charset="-78"/>
                <a:cs typeface="Sakkal Majalla" pitchFamily="2" charset="-78"/>
              </a:rPr>
              <a:t>، من المستحيل – بالنظر إلى </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الفروقات</a:t>
            </a:r>
            <a:r>
              <a:rPr lang="ar-SA" sz="2800" dirty="0">
                <a:effectLst>
                  <a:outerShdw blurRad="38100" dist="38100" dir="2700000" algn="tl">
                    <a:srgbClr val="000000">
                      <a:alpha val="43137"/>
                    </a:srgbClr>
                  </a:outerShdw>
                </a:effectLst>
                <a:latin typeface="Sakkal Majalla" pitchFamily="2" charset="-78"/>
                <a:cs typeface="Sakkal Majalla" pitchFamily="2" charset="-78"/>
              </a:rPr>
              <a:t> الفردية – ضمان أن جميع المتكونين سيتوصلون إلى نتائج متماثلة في نهاية مرحلة التكوين.</a:t>
            </a:r>
          </a:p>
          <a:p>
            <a:pPr algn="just"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137278" y="1678699"/>
            <a:ext cx="10383682" cy="6524863"/>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II.2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المرتبطة بالوضعية (تابع): </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مكونات الهدف الإجرائي المرتبط بالوضعية </a:t>
            </a:r>
            <a:r>
              <a:rPr lang="fr-FR" sz="2400" dirty="0">
                <a:effectLst>
                  <a:outerShdw blurRad="38100" dist="38100" dir="2700000" algn="tl">
                    <a:srgbClr val="000000">
                      <a:alpha val="43137"/>
                    </a:srgbClr>
                  </a:outerShdw>
                </a:effectLst>
                <a:latin typeface="Sakkal Majalla" pitchFamily="2" charset="-78"/>
                <a:cs typeface="Sakkal Majalla" pitchFamily="2" charset="-78"/>
              </a:rPr>
              <a:t>(Objectif opérationnel de situation) :</a:t>
            </a:r>
          </a:p>
          <a:p>
            <a:pPr marL="457200" indent="-457200" algn="just" rtl="1">
              <a:buFont typeface="+mj-lt"/>
              <a:buAutoNum type="arabicPeriod"/>
            </a:pPr>
            <a:r>
              <a:rPr lang="ar-SA" sz="2400" dirty="0">
                <a:effectLst>
                  <a:outerShdw blurRad="38100" dist="38100" dir="2700000" algn="tl">
                    <a:srgbClr val="000000">
                      <a:alpha val="43137"/>
                    </a:srgbClr>
                  </a:outerShdw>
                </a:effectLst>
                <a:latin typeface="Sakkal Majalla" pitchFamily="2" charset="-78"/>
                <a:cs typeface="Sakkal Majalla" pitchFamily="2" charset="-78"/>
              </a:rPr>
              <a:t>صياغة الكفاءة </a:t>
            </a:r>
            <a:r>
              <a:rPr lang="fr-FR" sz="2400" dirty="0">
                <a:effectLst>
                  <a:outerShdw blurRad="38100" dist="38100" dir="2700000" algn="tl">
                    <a:srgbClr val="000000">
                      <a:alpha val="43137"/>
                    </a:srgbClr>
                  </a:outerShdw>
                </a:effectLst>
                <a:latin typeface="Sakkal Majalla" pitchFamily="2" charset="-78"/>
                <a:cs typeface="Sakkal Majalla" pitchFamily="2" charset="-78"/>
              </a:rPr>
              <a:t> (Libellé de la compétence) </a:t>
            </a:r>
            <a:r>
              <a:rPr lang="ar-DZ" sz="2400" dirty="0">
                <a:effectLst>
                  <a:outerShdw blurRad="38100" dist="38100" dir="2700000" algn="tl">
                    <a:srgbClr val="000000">
                      <a:alpha val="43137"/>
                    </a:srgbClr>
                  </a:outerShdw>
                </a:effectLst>
                <a:latin typeface="Sakkal Majalla" pitchFamily="2" charset="-78"/>
                <a:cs typeface="Sakkal Majalla" pitchFamily="2" charset="-78"/>
              </a:rPr>
              <a:t>ت</a:t>
            </a:r>
            <a:r>
              <a:rPr lang="ar-SA" sz="2400" dirty="0">
                <a:effectLst>
                  <a:outerShdw blurRad="38100" dist="38100" dir="2700000" algn="tl">
                    <a:srgbClr val="000000">
                      <a:alpha val="43137"/>
                    </a:srgbClr>
                  </a:outerShdw>
                </a:effectLst>
                <a:latin typeface="Sakkal Majalla" pitchFamily="2" charset="-78"/>
                <a:cs typeface="Sakkal Majalla" pitchFamily="2" charset="-78"/>
              </a:rPr>
              <a:t>حديد دقيق للكفاءة التي يسعى المتكون إلى اكتسابها.</a:t>
            </a:r>
          </a:p>
          <a:p>
            <a:pPr marL="457200" indent="-457200" algn="just" rtl="1">
              <a:buFont typeface="+mj-lt"/>
              <a:buAutoNum type="arabicPeriod"/>
            </a:pPr>
            <a:r>
              <a:rPr lang="ar-SA" sz="2400" dirty="0">
                <a:effectLst>
                  <a:outerShdw blurRad="38100" dist="38100" dir="2700000" algn="tl">
                    <a:srgbClr val="000000">
                      <a:alpha val="43137"/>
                    </a:srgbClr>
                  </a:outerShdw>
                </a:effectLst>
                <a:latin typeface="Sakkal Majalla" pitchFamily="2" charset="-78"/>
                <a:cs typeface="Sakkal Majalla" pitchFamily="2" charset="-78"/>
              </a:rPr>
              <a:t> توضيح</a:t>
            </a:r>
            <a:r>
              <a:rPr lang="ar-DZ" sz="2400" dirty="0" err="1">
                <a:effectLst>
                  <a:outerShdw blurRad="38100" dist="38100" dir="2700000" algn="tl">
                    <a:srgbClr val="000000">
                      <a:alpha val="43137"/>
                    </a:srgbClr>
                  </a:outerShdw>
                </a:effectLst>
                <a:latin typeface="Sakkal Majalla" pitchFamily="2" charset="-78"/>
                <a:cs typeface="Sakkal Majalla" pitchFamily="2" charset="-78"/>
              </a:rPr>
              <a:t>ات</a:t>
            </a:r>
            <a:r>
              <a:rPr lang="ar-DZ" sz="2400" dirty="0">
                <a:effectLst>
                  <a:outerShdw blurRad="38100" dist="38100" dir="2700000" algn="tl">
                    <a:srgbClr val="000000">
                      <a:alpha val="43137"/>
                    </a:srgbClr>
                  </a:outerShdw>
                </a:effectLst>
                <a:latin typeface="Sakkal Majalla" pitchFamily="2" charset="-78"/>
                <a:cs typeface="Sakkal Majalla" pitchFamily="2" charset="-78"/>
              </a:rPr>
              <a:t> حول</a:t>
            </a:r>
            <a:r>
              <a:rPr lang="ar-SA" sz="2400" dirty="0">
                <a:effectLst>
                  <a:outerShdw blurRad="38100" dist="38100" dir="2700000" algn="tl">
                    <a:srgbClr val="000000">
                      <a:alpha val="43137"/>
                    </a:srgbClr>
                  </a:outerShdw>
                </a:effectLst>
                <a:latin typeface="Sakkal Majalla" pitchFamily="2" charset="-78"/>
                <a:cs typeface="Sakkal Majalla" pitchFamily="2" charset="-78"/>
              </a:rPr>
              <a:t> النية المستهدفة </a:t>
            </a:r>
            <a:r>
              <a:rPr lang="fr-FR" sz="2400" dirty="0">
                <a:effectLst>
                  <a:outerShdw blurRad="38100" dist="38100" dir="2700000" algn="tl">
                    <a:srgbClr val="000000">
                      <a:alpha val="43137"/>
                    </a:srgbClr>
                  </a:outerShdw>
                </a:effectLst>
                <a:latin typeface="Sakkal Majalla" pitchFamily="2" charset="-78"/>
                <a:cs typeface="Sakkal Majalla" pitchFamily="2" charset="-78"/>
              </a:rPr>
              <a:t>(Précisions sur l’intention poursuivie)  </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بيان الهدف العام من هذا التكوين، وما الذي يُراد تحقيقه على مستوى المعارف أو المواقف أو القدرات.</a:t>
            </a:r>
          </a:p>
          <a:p>
            <a:pPr marL="457200" indent="-457200" algn="just" rtl="1">
              <a:buFont typeface="+mj-lt"/>
              <a:buAutoNum type="arabicPeriod"/>
            </a:pPr>
            <a:r>
              <a:rPr lang="ar-SA" sz="2400" dirty="0">
                <a:effectLst>
                  <a:outerShdw blurRad="38100" dist="38100" dir="2700000" algn="tl">
                    <a:srgbClr val="000000">
                      <a:alpha val="43137"/>
                    </a:srgbClr>
                  </a:outerShdw>
                </a:effectLst>
                <a:latin typeface="Sakkal Majalla" pitchFamily="2" charset="-78"/>
                <a:cs typeface="Sakkal Majalla" pitchFamily="2" charset="-78"/>
              </a:rPr>
              <a:t> خطة الوضعية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التعلمية</a:t>
            </a:r>
            <a:r>
              <a:rPr lang="ar-DZ" sz="2400" dirty="0">
                <a:effectLst>
                  <a:outerShdw blurRad="38100" dist="38100" dir="2700000" algn="tl">
                    <a:srgbClr val="000000">
                      <a:alpha val="43137"/>
                    </a:srgbClr>
                  </a:outerShdw>
                </a:effectLst>
                <a:latin typeface="Sakkal Majalla" pitchFamily="2" charset="-78"/>
                <a:cs typeface="Sakkal Majalla" pitchFamily="2" charset="-78"/>
              </a:rPr>
              <a:t> أو خطة وضع في سياق عملي</a:t>
            </a:r>
            <a:r>
              <a:rPr lang="ar-SA" sz="2400" dirty="0">
                <a:effectLst>
                  <a:outerShdw blurRad="38100" dist="38100" dir="2700000" algn="tl">
                    <a:srgbClr val="000000">
                      <a:alpha val="43137"/>
                    </a:srgbClr>
                  </a:outerShdw>
                </a:effectLst>
                <a:latin typeface="Sakkal Majalla" pitchFamily="2" charset="-78"/>
                <a:cs typeface="Sakkal Majalla" pitchFamily="2" charset="-78"/>
              </a:rPr>
              <a:t> </a:t>
            </a:r>
            <a:r>
              <a:rPr lang="fr-FR" sz="2400" dirty="0">
                <a:effectLst>
                  <a:outerShdw blurRad="38100" dist="38100" dir="2700000" algn="tl">
                    <a:srgbClr val="000000">
                      <a:alpha val="43137"/>
                    </a:srgbClr>
                  </a:outerShdw>
                </a:effectLst>
                <a:latin typeface="Sakkal Majalla" pitchFamily="2" charset="-78"/>
                <a:cs typeface="Sakkal Majalla" pitchFamily="2" charset="-78"/>
              </a:rPr>
              <a:t>(Plan de mise en situation)  </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تتضمن ثلاث مراحل متكاملة:</a:t>
            </a:r>
          </a:p>
          <a:p>
            <a:pPr marL="457200" indent="-457200" algn="just" rtl="1">
              <a:buFont typeface="+mj-lt"/>
              <a:buAutoNum type="alphaUcPeriod"/>
            </a:pPr>
            <a:r>
              <a:rPr lang="ar-SA" sz="2400" b="1" dirty="0">
                <a:effectLst>
                  <a:outerShdw blurRad="38100" dist="38100" dir="2700000" algn="tl">
                    <a:srgbClr val="000000">
                      <a:alpha val="43137"/>
                    </a:srgbClr>
                  </a:outerShdw>
                </a:effectLst>
                <a:latin typeface="Sakkal Majalla" pitchFamily="2" charset="-78"/>
                <a:cs typeface="Sakkal Majalla" pitchFamily="2" charset="-78"/>
              </a:rPr>
              <a:t>مرحلة الإعلام </a:t>
            </a:r>
            <a:r>
              <a:rPr lang="fr-FR" sz="2400" b="1" dirty="0">
                <a:effectLst>
                  <a:outerShdw blurRad="38100" dist="38100" dir="2700000" algn="tl">
                    <a:srgbClr val="000000">
                      <a:alpha val="43137"/>
                    </a:srgbClr>
                  </a:outerShdw>
                </a:effectLst>
                <a:latin typeface="Sakkal Majalla" pitchFamily="2" charset="-78"/>
                <a:cs typeface="Sakkal Majalla" pitchFamily="2" charset="-78"/>
              </a:rPr>
              <a:t>(Phase d’information)  </a:t>
            </a:r>
            <a:r>
              <a:rPr lang="ar-DZ" sz="2400" b="1"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تقديم أنشطة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تعلمية</a:t>
            </a:r>
            <a:r>
              <a:rPr lang="ar-SA" sz="2400" dirty="0">
                <a:effectLst>
                  <a:outerShdw blurRad="38100" dist="38100" dir="2700000" algn="tl">
                    <a:srgbClr val="000000">
                      <a:alpha val="43137"/>
                    </a:srgbClr>
                  </a:outerShdw>
                </a:effectLst>
                <a:latin typeface="Sakkal Majalla" pitchFamily="2" charset="-78"/>
                <a:cs typeface="Sakkal Majalla" pitchFamily="2" charset="-78"/>
              </a:rPr>
              <a:t> تساعد المتكون على جمع المعلومات والتعرف على مواضيع متنوعة مرتبطة بالكفاءة المستهدفة.</a:t>
            </a:r>
          </a:p>
          <a:p>
            <a:pPr marL="457200" indent="-457200" algn="just" rtl="1">
              <a:buFont typeface="+mj-lt"/>
              <a:buAutoNum type="alphaUcPeriod"/>
            </a:pPr>
            <a:r>
              <a:rPr lang="ar-SA" sz="2400" b="1" dirty="0">
                <a:effectLst>
                  <a:outerShdw blurRad="38100" dist="38100" dir="2700000" algn="tl">
                    <a:srgbClr val="000000">
                      <a:alpha val="43137"/>
                    </a:srgbClr>
                  </a:outerShdw>
                </a:effectLst>
                <a:latin typeface="Sakkal Majalla" pitchFamily="2" charset="-78"/>
                <a:cs typeface="Sakkal Majalla" pitchFamily="2" charset="-78"/>
              </a:rPr>
              <a:t>مرحلة الإنجاز </a:t>
            </a:r>
            <a:r>
              <a:rPr lang="fr-FR" sz="2400" b="1" dirty="0">
                <a:effectLst>
                  <a:outerShdw blurRad="38100" dist="38100" dir="2700000" algn="tl">
                    <a:srgbClr val="000000">
                      <a:alpha val="43137"/>
                    </a:srgbClr>
                  </a:outerShdw>
                </a:effectLst>
                <a:latin typeface="Sakkal Majalla" pitchFamily="2" charset="-78"/>
                <a:cs typeface="Sakkal Majalla" pitchFamily="2" charset="-78"/>
              </a:rPr>
              <a:t>(Phase de réalisation)  </a:t>
            </a:r>
            <a:r>
              <a:rPr lang="ar-DZ" sz="2400" b="1"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اقتراح أنشطة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تعلمية</a:t>
            </a:r>
            <a:r>
              <a:rPr lang="ar-SA" sz="2400" dirty="0">
                <a:effectLst>
                  <a:outerShdw blurRad="38100" dist="38100" dir="2700000" algn="tl">
                    <a:srgbClr val="000000">
                      <a:alpha val="43137"/>
                    </a:srgbClr>
                  </a:outerShdw>
                </a:effectLst>
                <a:latin typeface="Sakkal Majalla" pitchFamily="2" charset="-78"/>
                <a:cs typeface="Sakkal Majalla" pitchFamily="2" charset="-78"/>
              </a:rPr>
              <a:t> تمكن المتكون من الانخراط الفعلي في مسار التعلم، من خلال تجريب أو تعمق في المواضيع التي تم طرحها في المرحلة السابقة.</a:t>
            </a:r>
          </a:p>
          <a:p>
            <a:pPr marL="457200" indent="-457200" algn="just" rtl="1">
              <a:buFont typeface="+mj-lt"/>
              <a:buAutoNum type="alphaUcPeriod"/>
            </a:pPr>
            <a:r>
              <a:rPr lang="ar-SA" sz="2400" b="1" dirty="0">
                <a:effectLst>
                  <a:outerShdw blurRad="38100" dist="38100" dir="2700000" algn="tl">
                    <a:srgbClr val="000000">
                      <a:alpha val="43137"/>
                    </a:srgbClr>
                  </a:outerShdw>
                </a:effectLst>
                <a:latin typeface="Sakkal Majalla" pitchFamily="2" charset="-78"/>
                <a:cs typeface="Sakkal Majalla" pitchFamily="2" charset="-78"/>
              </a:rPr>
              <a:t>مرحلة التركيب أو التلخيص </a:t>
            </a:r>
            <a:r>
              <a:rPr lang="fr-FR" sz="2400" b="1" dirty="0">
                <a:effectLst>
                  <a:outerShdw blurRad="38100" dist="38100" dir="2700000" algn="tl">
                    <a:srgbClr val="000000">
                      <a:alpha val="43137"/>
                    </a:srgbClr>
                  </a:outerShdw>
                </a:effectLst>
                <a:latin typeface="Sakkal Majalla" pitchFamily="2" charset="-78"/>
                <a:cs typeface="Sakkal Majalla" pitchFamily="2" charset="-78"/>
              </a:rPr>
              <a:t>(Phase de synthèse)  </a:t>
            </a:r>
            <a:r>
              <a:rPr lang="ar-DZ" sz="2400" b="1"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تمكين المتكون من القيام بأنشطة تقييم ذاتي أو مراجعة شاملة للمعارف والمهارات التي تم اكتسابها خلال المسار التكويني، حسب الهدف المنشود من الكفاءة.</a:t>
            </a:r>
          </a:p>
          <a:p>
            <a:pPr algn="just"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0" y="1653647"/>
            <a:ext cx="10583590" cy="6894195"/>
          </a:xfrm>
          <a:prstGeom prst="rect">
            <a:avLst/>
          </a:prstGeom>
          <a:noFill/>
        </p:spPr>
        <p:txBody>
          <a:bodyPr wrap="square">
            <a:spAutoFit/>
          </a:bodyPr>
          <a:lstStyle/>
          <a:p>
            <a:pPr marL="571500" indent="-571500" algn="r" rtl="1">
              <a:lnSpc>
                <a:spcPct val="150000"/>
              </a:lnSpc>
              <a:buFont typeface="+mj-lt"/>
              <a:buAutoNum type="romanUcPeriod" startAt="2"/>
            </a:pPr>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a:t>
            </a:r>
            <a:r>
              <a:rPr lang="ar-DZ" sz="2800" b="1"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والاقتراحات البيداغوجية حسب الوحدة :</a:t>
            </a:r>
            <a:r>
              <a:rPr lang="fr-FR" sz="2800" dirty="0">
                <a:effectLst>
                  <a:outerShdw blurRad="38100" dist="38100" dir="2700000" algn="tl">
                    <a:srgbClr val="000000">
                      <a:alpha val="43137"/>
                    </a:srgbClr>
                  </a:outerShdw>
                </a:effectLst>
                <a:latin typeface="Sakkal Majalla" pitchFamily="2" charset="-78"/>
                <a:cs typeface="Sakkal Majalla" pitchFamily="2" charset="-78"/>
              </a:rPr>
              <a:t>(MODULE) </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fr-FR" sz="2800" dirty="0">
                <a:effectLst>
                  <a:outerShdw blurRad="38100" dist="38100" dir="2700000" algn="tl">
                    <a:srgbClr val="000000">
                      <a:alpha val="43137"/>
                    </a:srgbClr>
                  </a:outerShdw>
                </a:effectLst>
                <a:latin typeface="Sakkal Majalla" pitchFamily="2" charset="-78"/>
                <a:cs typeface="Sakkal Majalla" pitchFamily="2" charset="-78"/>
              </a:rPr>
              <a:t> II.2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الأهداف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الإجرائية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المرتبطة بالوضعية (تابع): </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مكونات الهدف الإجرائي المرتبط بالوضعية </a:t>
            </a:r>
            <a:r>
              <a:rPr lang="fr-FR" sz="2400" dirty="0">
                <a:effectLst>
                  <a:outerShdw blurRad="38100" dist="38100" dir="2700000" algn="tl">
                    <a:srgbClr val="000000">
                      <a:alpha val="43137"/>
                    </a:srgbClr>
                  </a:outerShdw>
                </a:effectLst>
                <a:latin typeface="Sakkal Majalla" pitchFamily="2" charset="-78"/>
                <a:cs typeface="Sakkal Majalla" pitchFamily="2" charset="-78"/>
              </a:rPr>
              <a:t>(Objectif opérationnel de situation) :</a:t>
            </a:r>
          </a:p>
          <a:p>
            <a:pPr marL="457200" indent="-457200" algn="just" rtl="1"/>
            <a:r>
              <a:rPr lang="ar-DZ" sz="2400" dirty="0">
                <a:effectLst>
                  <a:outerShdw blurRad="38100" dist="38100" dir="2700000" algn="tl">
                    <a:srgbClr val="000000">
                      <a:alpha val="43137"/>
                    </a:srgbClr>
                  </a:outerShdw>
                </a:effectLst>
                <a:latin typeface="Sakkal Majalla" pitchFamily="2" charset="-78"/>
                <a:cs typeface="Sakkal Majalla" pitchFamily="2" charset="-78"/>
              </a:rPr>
              <a:t>4. </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b="1" dirty="0">
                <a:effectLst>
                  <a:outerShdw blurRad="38100" dist="38100" dir="2700000" algn="tl">
                    <a:srgbClr val="000000">
                      <a:alpha val="43137"/>
                    </a:srgbClr>
                  </a:outerShdw>
                </a:effectLst>
                <a:latin typeface="Sakkal Majalla" pitchFamily="2" charset="-78"/>
                <a:cs typeface="Sakkal Majalla" pitchFamily="2" charset="-78"/>
              </a:rPr>
              <a:t>شروط </a:t>
            </a:r>
            <a:r>
              <a:rPr lang="ar-SA" sz="2400" b="1" dirty="0" err="1">
                <a:effectLst>
                  <a:outerShdw blurRad="38100" dist="38100" dir="2700000" algn="tl">
                    <a:srgbClr val="000000">
                      <a:alpha val="43137"/>
                    </a:srgbClr>
                  </a:outerShdw>
                </a:effectLst>
                <a:latin typeface="Sakkal Majalla" pitchFamily="2" charset="-78"/>
                <a:cs typeface="Sakkal Majalla" pitchFamily="2" charset="-78"/>
              </a:rPr>
              <a:t>التأطير</a:t>
            </a:r>
            <a:r>
              <a:rPr lang="ar-SA" sz="2400" b="1" dirty="0">
                <a:effectLst>
                  <a:outerShdw blurRad="38100" dist="38100" dir="2700000" algn="tl">
                    <a:srgbClr val="000000">
                      <a:alpha val="43137"/>
                    </a:srgbClr>
                  </a:outerShdw>
                </a:effectLst>
                <a:latin typeface="Sakkal Majalla" pitchFamily="2" charset="-78"/>
                <a:cs typeface="Sakkal Majalla" pitchFamily="2" charset="-78"/>
              </a:rPr>
              <a:t> </a:t>
            </a:r>
            <a:r>
              <a:rPr lang="fr-FR" sz="2400" b="1" dirty="0">
                <a:effectLst>
                  <a:outerShdw blurRad="38100" dist="38100" dir="2700000" algn="tl">
                    <a:srgbClr val="000000">
                      <a:alpha val="43137"/>
                    </a:srgbClr>
                  </a:outerShdw>
                </a:effectLst>
                <a:latin typeface="Sakkal Majalla" pitchFamily="2" charset="-78"/>
                <a:cs typeface="Sakkal Majalla" pitchFamily="2" charset="-78"/>
              </a:rPr>
              <a:t>(Conditions d’encadrement)</a:t>
            </a: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تحدد شروط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التأطير</a:t>
            </a:r>
            <a:r>
              <a:rPr lang="ar-SA" sz="2400" dirty="0">
                <a:effectLst>
                  <a:outerShdw blurRad="38100" dist="38100" dir="2700000" algn="tl">
                    <a:srgbClr val="000000">
                      <a:alpha val="43137"/>
                    </a:srgbClr>
                  </a:outerShdw>
                </a:effectLst>
                <a:latin typeface="Sakkal Majalla" pitchFamily="2" charset="-78"/>
                <a:cs typeface="Sakkal Majalla" pitchFamily="2" charset="-78"/>
              </a:rPr>
              <a:t> الإجراءات والضوابط التي ينبغي على المكونين احترامها، بالإضافة إلى الوسائل الواجب توفيرها</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لضمان تعلم</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 فعال ومنصف لجميع المتكونين.</a:t>
            </a: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تشمل هذه الشروط التنظيم البيداغوجي (مثل: تقسيم الزمن، تشكيل المجموعات، التنوع في الأنشطة) والتجهيزات</a:t>
            </a:r>
            <a:endParaRPr lang="fr-FR" sz="2400" dirty="0">
              <a:effectLst>
                <a:outerShdw blurRad="38100" dist="38100" dir="2700000" algn="tl">
                  <a:srgbClr val="000000">
                    <a:alpha val="43137"/>
                  </a:srgbClr>
                </a:outerShdw>
              </a:effectLst>
              <a:latin typeface="Sakkal Majalla" pitchFamily="2" charset="-78"/>
              <a:cs typeface="Sakkal Majalla" pitchFamily="2" charset="-78"/>
            </a:endParaRP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 المادية والوسائل التعليمية اللازمة.</a:t>
            </a:r>
          </a:p>
          <a:p>
            <a:pPr marL="457200"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5. </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b="1" dirty="0">
                <a:effectLst>
                  <a:outerShdw blurRad="38100" dist="38100" dir="2700000" algn="tl">
                    <a:srgbClr val="000000">
                      <a:alpha val="43137"/>
                    </a:srgbClr>
                  </a:outerShdw>
                </a:effectLst>
                <a:latin typeface="Sakkal Majalla" pitchFamily="2" charset="-78"/>
                <a:cs typeface="Sakkal Majalla" pitchFamily="2" charset="-78"/>
              </a:rPr>
              <a:t>معايير المشاركة </a:t>
            </a:r>
            <a:r>
              <a:rPr lang="fr-FR" sz="2400" b="1" dirty="0">
                <a:effectLst>
                  <a:outerShdw blurRad="38100" dist="38100" dir="2700000" algn="tl">
                    <a:srgbClr val="000000">
                      <a:alpha val="43137"/>
                    </a:srgbClr>
                  </a:outerShdw>
                </a:effectLst>
                <a:latin typeface="Sakkal Majalla" pitchFamily="2" charset="-78"/>
                <a:cs typeface="Sakkal Majalla" pitchFamily="2" charset="-78"/>
              </a:rPr>
              <a:t>(Critères de participation)</a:t>
            </a: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تُحدد معايير المشاركة متطلبات التفاعل والانخراط التي يُنتظر من المتكون أن يلتزم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بها</a:t>
            </a:r>
            <a:r>
              <a:rPr lang="ar-SA" sz="2400" dirty="0">
                <a:effectLst>
                  <a:outerShdw blurRad="38100" dist="38100" dir="2700000" algn="tl">
                    <a:srgbClr val="000000">
                      <a:alpha val="43137"/>
                    </a:srgbClr>
                  </a:outerShdw>
                </a:effectLst>
                <a:latin typeface="Sakkal Majalla" pitchFamily="2" charset="-78"/>
                <a:cs typeface="Sakkal Majalla" pitchFamily="2" charset="-78"/>
              </a:rPr>
              <a:t> أثناء التعلم، دون أن تُقاس</a:t>
            </a:r>
            <a:endParaRPr lang="fr-FR" sz="2400" dirty="0">
              <a:effectLst>
                <a:outerShdw blurRad="38100" dist="38100" dir="2700000" algn="tl">
                  <a:srgbClr val="000000">
                    <a:alpha val="43137"/>
                  </a:srgbClr>
                </a:outerShdw>
              </a:effectLst>
              <a:latin typeface="Sakkal Majalla" pitchFamily="2" charset="-78"/>
              <a:cs typeface="Sakkal Majalla" pitchFamily="2" charset="-78"/>
            </a:endParaRP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 بالنتائج النهائية أو باكتساب الكفاءة بشكل مباشر.</a:t>
            </a: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بل تُعبر عن السلوكيات والمواقف التي تُظهر مدى مشاركته في مسار التعلم. يُرفق عادةً معيار أو أكثر بكل مرحلة من</a:t>
            </a:r>
            <a:endParaRPr lang="fr-FR" sz="2400" dirty="0">
              <a:effectLst>
                <a:outerShdw blurRad="38100" dist="38100" dir="2700000" algn="tl">
                  <a:srgbClr val="000000">
                    <a:alpha val="43137"/>
                  </a:srgbClr>
                </a:outerShdw>
              </a:effectLst>
              <a:latin typeface="Sakkal Majalla" pitchFamily="2" charset="-78"/>
              <a:cs typeface="Sakkal Majalla" pitchFamily="2" charset="-78"/>
            </a:endParaRPr>
          </a:p>
          <a:p>
            <a:pPr marL="914400" lvl="1" indent="-457200" algn="just" rtl="1"/>
            <a:r>
              <a:rPr lang="ar-SA" sz="2400" dirty="0">
                <a:effectLst>
                  <a:outerShdw blurRad="38100" dist="38100" dir="2700000" algn="tl">
                    <a:srgbClr val="000000">
                      <a:alpha val="43137"/>
                    </a:srgbClr>
                  </a:outerShdw>
                </a:effectLst>
                <a:latin typeface="Sakkal Majalla" pitchFamily="2" charset="-78"/>
                <a:cs typeface="Sakkal Majalla" pitchFamily="2" charset="-78"/>
              </a:rPr>
              <a:t> مراحل الوضعية </a:t>
            </a:r>
            <a:r>
              <a:rPr lang="ar-SA" sz="2400" dirty="0" err="1">
                <a:effectLst>
                  <a:outerShdw blurRad="38100" dist="38100" dir="2700000" algn="tl">
                    <a:srgbClr val="000000">
                      <a:alpha val="43137"/>
                    </a:srgbClr>
                  </a:outerShdw>
                </a:effectLst>
                <a:latin typeface="Sakkal Majalla" pitchFamily="2" charset="-78"/>
                <a:cs typeface="Sakkal Majalla" pitchFamily="2" charset="-78"/>
              </a:rPr>
              <a:t>التعلمية</a:t>
            </a:r>
            <a:r>
              <a:rPr lang="ar-SA" sz="2400" dirty="0">
                <a:effectLst>
                  <a:outerShdw blurRad="38100" dist="38100" dir="2700000" algn="tl">
                    <a:srgbClr val="000000">
                      <a:alpha val="43137"/>
                    </a:srgbClr>
                  </a:outerShdw>
                </a:effectLst>
                <a:latin typeface="Sakkal Majalla" pitchFamily="2" charset="-78"/>
                <a:cs typeface="Sakkal Majalla" pitchFamily="2" charset="-78"/>
              </a:rPr>
              <a:t>.</a:t>
            </a:r>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endParaRPr lang="fr-FR" sz="2400" dirty="0">
              <a:effectLst>
                <a:outerShdw blurRad="38100" dist="38100" dir="2700000" algn="tl">
                  <a:srgbClr val="000000">
                    <a:alpha val="43137"/>
                  </a:srgbClr>
                </a:outerShdw>
              </a:effectLst>
              <a:latin typeface="Sakkal Majalla" pitchFamily="2" charset="-78"/>
              <a:cs typeface="Sakkal Majalla" pitchFamily="2" charset="-78"/>
            </a:endParaRPr>
          </a:p>
          <a:p>
            <a:pPr marL="914400" lvl="1" indent="-457200" algn="just" rtl="1"/>
            <a:r>
              <a:rPr lang="fr-FR" sz="2400" dirty="0">
                <a:effectLst>
                  <a:outerShdw blurRad="38100" dist="38100" dir="2700000" algn="tl">
                    <a:srgbClr val="000000">
                      <a:alpha val="43137"/>
                    </a:srgbClr>
                  </a:outerShdw>
                </a:effectLst>
                <a:latin typeface="Sakkal Majalla" pitchFamily="2" charset="-78"/>
                <a:cs typeface="Sakkal Majalla" pitchFamily="2" charset="-78"/>
              </a:rPr>
              <a:t>                                                                               </a:t>
            </a: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DZ" sz="24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مثــــــــــــــــــــــــــــــــــــــــــــــــــال</a:t>
            </a:r>
            <a:r>
              <a:rPr lang="fr-FR" sz="2400" dirty="0">
                <a:effectLst>
                  <a:outerShdw blurRad="38100" dist="38100" dir="2700000" algn="tl">
                    <a:srgbClr val="000000">
                      <a:alpha val="43137"/>
                    </a:srgbClr>
                  </a:outerShdw>
                </a:effectLst>
                <a:latin typeface="Sakkal Majalla" pitchFamily="2" charset="-78"/>
                <a:cs typeface="Sakkal Majalla" pitchFamily="2" charset="-78"/>
                <a:hlinkClick r:id="rId5" action="ppaction://hlinkfile"/>
              </a:rPr>
              <a:t>  </a:t>
            </a:r>
            <a:endParaRPr lang="ar-SA" sz="2400" dirty="0">
              <a:effectLst>
                <a:outerShdw blurRad="38100" dist="38100" dir="2700000" algn="tl">
                  <a:srgbClr val="000000">
                    <a:alpha val="43137"/>
                  </a:srgbClr>
                </a:outerShdw>
              </a:effectLst>
              <a:latin typeface="Sakkal Majalla" pitchFamily="2" charset="-78"/>
              <a:cs typeface="Sakkal Majalla" pitchFamily="2" charset="-78"/>
            </a:endParaRPr>
          </a:p>
          <a:p>
            <a:pPr algn="just"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148474" y="1962120"/>
            <a:ext cx="10715700" cy="5262979"/>
          </a:xfrm>
          <a:prstGeom prst="rect">
            <a:avLst/>
          </a:prstGeom>
          <a:noFill/>
        </p:spPr>
        <p:txBody>
          <a:bodyPr wrap="square">
            <a:spAutoFit/>
          </a:bodyPr>
          <a:lstStyle/>
          <a:p>
            <a:pPr marL="571500" indent="-571500" algn="just" rtl="1"/>
            <a:r>
              <a:rPr lang="ar-DZ" sz="2800" dirty="0">
                <a:effectLst>
                  <a:outerShdw blurRad="38100" dist="38100" dir="2700000" algn="tl">
                    <a:srgbClr val="000000">
                      <a:alpha val="43137"/>
                    </a:srgbClr>
                  </a:outerShdw>
                </a:effectLst>
                <a:latin typeface="Sakkal Majalla" pitchFamily="2" charset="-78"/>
                <a:cs typeface="Sakkal Majalla" pitchFamily="2" charset="-78"/>
              </a:rPr>
              <a:t>الأهداف المرتبطة بكفاءات محددة سلفاً </a:t>
            </a:r>
            <a:r>
              <a:rPr lang="fr-FR" sz="2800" dirty="0">
                <a:effectLst>
                  <a:outerShdw blurRad="38100" dist="38100" dir="2700000" algn="tl">
                    <a:srgbClr val="000000">
                      <a:alpha val="43137"/>
                    </a:srgbClr>
                  </a:outerShdw>
                </a:effectLst>
                <a:latin typeface="Sakkal Majalla" pitchFamily="2" charset="-78"/>
                <a:cs typeface="Sakkal Majalla" pitchFamily="2" charset="-78"/>
              </a:rPr>
              <a:t>(OBJECTIFS LIÉS À DES COMPÉTENCES PRÉDÉTERMINÉES)</a:t>
            </a:r>
          </a:p>
          <a:p>
            <a:pPr marL="571500" indent="-571500" algn="just" rtl="1"/>
            <a:r>
              <a:rPr lang="ar-DZ" sz="2800" dirty="0">
                <a:effectLst>
                  <a:outerShdw blurRad="38100" dist="38100" dir="2700000" algn="tl">
                    <a:srgbClr val="000000">
                      <a:alpha val="43137"/>
                    </a:srgbClr>
                  </a:outerShdw>
                </a:effectLst>
                <a:latin typeface="Sakkal Majalla" pitchFamily="2" charset="-78"/>
                <a:cs typeface="Sakkal Majalla" pitchFamily="2" charset="-78"/>
              </a:rPr>
              <a:t>تُعد هذه الكفاءات مشتركة وأساسية، وتُدمج في مختلف برامج التكوين المهني، بصرف النظر عن</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marL="571500" indent="-571500" algn="just" rtl="1"/>
            <a:r>
              <a:rPr lang="ar-DZ" sz="2800" dirty="0">
                <a:effectLst>
                  <a:outerShdw blurRad="38100" dist="38100" dir="2700000" algn="tl">
                    <a:srgbClr val="000000">
                      <a:alpha val="43137"/>
                    </a:srgbClr>
                  </a:outerShdw>
                </a:effectLst>
                <a:latin typeface="Sakkal Majalla" pitchFamily="2" charset="-78"/>
                <a:cs typeface="Sakkal Majalla" pitchFamily="2" charset="-78"/>
              </a:rPr>
              <a:t> التخصص،لأنها</a:t>
            </a:r>
            <a:r>
              <a:rPr lang="fr-FR" sz="2800"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تسهم في إعداد المتكون للاندماج المهني والاجتماعي.</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يُرمز لها </a:t>
            </a:r>
            <a:r>
              <a:rPr lang="ar-DZ" sz="2800" dirty="0" err="1">
                <a:effectLst>
                  <a:outerShdw blurRad="38100" dist="38100" dir="2700000" algn="tl">
                    <a:srgbClr val="000000">
                      <a:alpha val="43137"/>
                    </a:srgbClr>
                  </a:outerShdw>
                </a:effectLst>
                <a:latin typeface="Sakkal Majalla" pitchFamily="2" charset="-78"/>
                <a:cs typeface="Sakkal Majalla" pitchFamily="2" charset="-78"/>
              </a:rPr>
              <a:t>بـ</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هدف من وضعية </a:t>
            </a:r>
            <a:r>
              <a:rPr lang="fr-FR" sz="2800" dirty="0">
                <a:effectLst>
                  <a:outerShdw blurRad="38100" dist="38100" dir="2700000" algn="tl">
                    <a:srgbClr val="000000">
                      <a:alpha val="43137"/>
                    </a:srgbClr>
                  </a:outerShdw>
                </a:effectLst>
                <a:latin typeface="Sakkal Majalla" pitchFamily="2" charset="-78"/>
                <a:cs typeface="Sakkal Majalla" pitchFamily="2" charset="-78"/>
              </a:rPr>
              <a:t> ( OS): Objectif de Situation</a:t>
            </a:r>
            <a:endParaRPr lang="ar-DZ" sz="2800" dirty="0">
              <a:effectLst>
                <a:outerShdw blurRad="38100" dist="38100" dir="2700000" algn="tl">
                  <a:srgbClr val="000000">
                    <a:alpha val="43137"/>
                  </a:srgbClr>
                </a:outerShdw>
              </a:effectLst>
              <a:latin typeface="Sakkal Majalla" pitchFamily="2" charset="-78"/>
              <a:cs typeface="Sakkal Majalla" pitchFamily="2" charset="-78"/>
            </a:endParaRP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هدف من سلوك </a:t>
            </a:r>
            <a:r>
              <a:rPr lang="fr-FR" sz="2800" dirty="0">
                <a:effectLst>
                  <a:outerShdw blurRad="38100" dist="38100" dir="2700000" algn="tl">
                    <a:srgbClr val="000000">
                      <a:alpha val="43137"/>
                    </a:srgbClr>
                  </a:outerShdw>
                </a:effectLst>
                <a:latin typeface="Sakkal Majalla" pitchFamily="2" charset="-78"/>
                <a:cs typeface="Sakkal Majalla" pitchFamily="2" charset="-78"/>
              </a:rPr>
              <a:t>OC): Objectif de Comportement </a:t>
            </a:r>
            <a:r>
              <a:rPr lang="ar-DZ" sz="2800" dirty="0">
                <a:effectLst>
                  <a:outerShdw blurRad="38100" dist="38100" dir="2700000" algn="tl">
                    <a:srgbClr val="000000">
                      <a:alpha val="43137"/>
                    </a:srgbClr>
                  </a:outerShdw>
                </a:effectLst>
                <a:latin typeface="Sakkal Majalla" pitchFamily="2" charset="-78"/>
                <a:cs typeface="Sakkal Majalla" pitchFamily="2" charset="-78"/>
              </a:rPr>
              <a:t>)</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 الكفاءات المحددة سلفاً هي:</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1. تحديد موقع الذات بالنسبة للمهنة</a:t>
            </a:r>
            <a:r>
              <a:rPr lang="fr-FR" sz="2800" dirty="0">
                <a:effectLst>
                  <a:outerShdw blurRad="38100" dist="38100" dir="2700000" algn="tl">
                    <a:srgbClr val="000000">
                      <a:alpha val="43137"/>
                    </a:srgbClr>
                  </a:outerShdw>
                </a:effectLst>
                <a:latin typeface="Sakkal Majalla" pitchFamily="2" charset="-78"/>
                <a:cs typeface="Sakkal Majalla" pitchFamily="2" charset="-78"/>
              </a:rPr>
              <a:t> (Se situer au regard du métier) (OS)  </a:t>
            </a:r>
            <a:r>
              <a:rPr lang="ar-DZ" sz="2800" dirty="0">
                <a:effectLst>
                  <a:outerShdw blurRad="38100" dist="38100" dir="2700000" algn="tl">
                    <a:srgbClr val="000000">
                      <a:alpha val="43137"/>
                    </a:srgbClr>
                  </a:outerShdw>
                </a:effectLst>
                <a:latin typeface="Sakkal Majalla" pitchFamily="2" charset="-78"/>
                <a:cs typeface="Sakkal Majalla" pitchFamily="2" charset="-78"/>
              </a:rPr>
              <a:t>تمكين المتكون من التعرف</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 على خصائص المهنة، شروط ممارستها، آفاقها، ومتطلباتها.</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2. استغلال أداة الإعلام الآلي</a:t>
            </a:r>
            <a:r>
              <a:rPr lang="fr-FR" sz="2800" dirty="0">
                <a:effectLst>
                  <a:outerShdw blurRad="38100" dist="38100" dir="2700000" algn="tl">
                    <a:srgbClr val="000000">
                      <a:alpha val="43137"/>
                    </a:srgbClr>
                  </a:outerShdw>
                </a:effectLst>
                <a:latin typeface="Sakkal Majalla" pitchFamily="2" charset="-78"/>
                <a:cs typeface="Sakkal Majalla" pitchFamily="2" charset="-78"/>
              </a:rPr>
              <a:t>(Exploiter l’outil informatique) (OC) </a:t>
            </a:r>
            <a:r>
              <a:rPr lang="ar-DZ" sz="2800" dirty="0">
                <a:effectLst>
                  <a:outerShdw blurRad="38100" dist="38100" dir="2700000" algn="tl">
                    <a:srgbClr val="000000">
                      <a:alpha val="43137"/>
                    </a:srgbClr>
                  </a:outerShdw>
                </a:effectLst>
                <a:latin typeface="Sakkal Majalla" pitchFamily="2" charset="-78"/>
                <a:cs typeface="Sakkal Majalla" pitchFamily="2" charset="-78"/>
              </a:rPr>
              <a:t> تطوير المهارات الأساسية في استخدام</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   الحاسوب والبرامج المكتبية ذات الصلة بالمجال المهني.</a:t>
            </a:r>
          </a:p>
          <a:p>
            <a:pPr marL="571500" indent="-571500"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9B8653EA-7FB9-6240-1422-36B280FF944A}"/>
              </a:ext>
            </a:extLst>
          </p:cNvPr>
          <p:cNvSpPr txBox="1"/>
          <p:nvPr/>
        </p:nvSpPr>
        <p:spPr>
          <a:xfrm>
            <a:off x="137278" y="2104436"/>
            <a:ext cx="10383682" cy="4401205"/>
          </a:xfrm>
          <a:prstGeom prst="rect">
            <a:avLst/>
          </a:prstGeom>
          <a:noFill/>
        </p:spPr>
        <p:txBody>
          <a:bodyPr wrap="square">
            <a:spAutoFit/>
          </a:bodyPr>
          <a:lstStyle/>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3. البحث عن عمل (</a:t>
            </a:r>
            <a:r>
              <a:rPr lang="fr-FR" sz="2800" dirty="0">
                <a:effectLst>
                  <a:outerShdw blurRad="38100" dist="38100" dir="2700000" algn="tl">
                    <a:srgbClr val="000000">
                      <a:alpha val="43137"/>
                    </a:srgbClr>
                  </a:outerShdw>
                </a:effectLst>
                <a:latin typeface="Sakkal Majalla" pitchFamily="2" charset="-78"/>
                <a:cs typeface="Sakkal Majalla" pitchFamily="2" charset="-78"/>
              </a:rPr>
              <a:t>(Rechercher un emploi) (OC</a:t>
            </a:r>
            <a:r>
              <a:rPr lang="ar-DZ" sz="2800" dirty="0">
                <a:effectLst>
                  <a:outerShdw blurRad="38100" dist="38100" dir="2700000" algn="tl">
                    <a:srgbClr val="000000">
                      <a:alpha val="43137"/>
                    </a:srgbClr>
                  </a:outerShdw>
                </a:effectLst>
                <a:latin typeface="Sakkal Majalla" pitchFamily="2" charset="-78"/>
                <a:cs typeface="Sakkal Majalla" pitchFamily="2" charset="-78"/>
              </a:rPr>
              <a:t>تعلم منهجيات البحث عن وظيفة، كتابة السيرة </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الذاتية،إجراء مقابلات العمل، واستخدام الموارد الرقمية للتوظيف.</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4. الاندماج في الوسط المهني</a:t>
            </a:r>
            <a:r>
              <a:rPr lang="fr-FR" sz="2800" dirty="0">
                <a:effectLst>
                  <a:outerShdw blurRad="38100" dist="38100" dir="2700000" algn="tl">
                    <a:srgbClr val="000000">
                      <a:alpha val="43137"/>
                    </a:srgbClr>
                  </a:outerShdw>
                </a:effectLst>
                <a:latin typeface="Sakkal Majalla" pitchFamily="2" charset="-78"/>
                <a:cs typeface="Sakkal Majalla" pitchFamily="2" charset="-78"/>
              </a:rPr>
              <a:t>(S’intégrer au milieu de travail) (OS) </a:t>
            </a:r>
            <a:r>
              <a:rPr lang="ar-DZ" sz="2800" dirty="0">
                <a:effectLst>
                  <a:outerShdw blurRad="38100" dist="38100" dir="2700000" algn="tl">
                    <a:srgbClr val="000000">
                      <a:alpha val="43137"/>
                    </a:srgbClr>
                  </a:outerShdw>
                </a:effectLst>
                <a:latin typeface="Sakkal Majalla" pitchFamily="2" charset="-78"/>
                <a:cs typeface="Sakkal Majalla" pitchFamily="2" charset="-78"/>
              </a:rPr>
              <a:t>اكتساب مهارات التواصل، احترام </a:t>
            </a:r>
            <a:endParaRPr lang="fr-FR" sz="2800" dirty="0">
              <a:effectLst>
                <a:outerShdw blurRad="38100" dist="38100" dir="2700000" algn="tl">
                  <a:srgbClr val="000000">
                    <a:alpha val="43137"/>
                  </a:srgbClr>
                </a:outerShdw>
              </a:effectLst>
              <a:latin typeface="Sakkal Majalla" pitchFamily="2" charset="-78"/>
              <a:cs typeface="Sakkal Majalla" pitchFamily="2" charset="-78"/>
            </a:endParaRP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قواعد العمل، والتكيف مع محيط العمل الفعلي أثناء </a:t>
            </a:r>
            <a:r>
              <a:rPr lang="ar-DZ" sz="2800" dirty="0" err="1">
                <a:effectLst>
                  <a:outerShdw blurRad="38100" dist="38100" dir="2700000" algn="tl">
                    <a:srgbClr val="000000">
                      <a:alpha val="43137"/>
                    </a:srgbClr>
                  </a:outerShdw>
                </a:effectLst>
                <a:latin typeface="Sakkal Majalla" pitchFamily="2" charset="-78"/>
                <a:cs typeface="Sakkal Majalla" pitchFamily="2" charset="-78"/>
              </a:rPr>
              <a:t>التربصات</a:t>
            </a:r>
            <a:r>
              <a:rPr lang="ar-DZ" sz="2800" dirty="0">
                <a:effectLst>
                  <a:outerShdw blurRad="38100" dist="38100" dir="2700000" algn="tl">
                    <a:srgbClr val="000000">
                      <a:alpha val="43137"/>
                    </a:srgbClr>
                  </a:outerShdw>
                </a:effectLst>
                <a:latin typeface="Sakkal Majalla" pitchFamily="2" charset="-78"/>
                <a:cs typeface="Sakkal Majalla" pitchFamily="2" charset="-78"/>
              </a:rPr>
              <a:t> أو عند التوظيف.</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  وفي حالة البرامج المؤدية إلى شهادة تقني سامي </a:t>
            </a:r>
            <a:r>
              <a:rPr lang="fr-FR" sz="2800" dirty="0">
                <a:effectLst>
                  <a:outerShdw blurRad="38100" dist="38100" dir="2700000" algn="tl">
                    <a:srgbClr val="000000">
                      <a:alpha val="43137"/>
                    </a:srgbClr>
                  </a:outerShdw>
                </a:effectLst>
                <a:latin typeface="Sakkal Majalla" pitchFamily="2" charset="-78"/>
                <a:cs typeface="Sakkal Majalla" pitchFamily="2" charset="-78"/>
              </a:rPr>
              <a:t>(BTS)، </a:t>
            </a:r>
            <a:r>
              <a:rPr lang="ar-DZ" sz="2800" dirty="0">
                <a:effectLst>
                  <a:outerShdw blurRad="38100" dist="38100" dir="2700000" algn="tl">
                    <a:srgbClr val="000000">
                      <a:alpha val="43137"/>
                    </a:srgbClr>
                  </a:outerShdw>
                </a:effectLst>
                <a:latin typeface="Sakkal Majalla" pitchFamily="2" charset="-78"/>
                <a:cs typeface="Sakkal Majalla" pitchFamily="2" charset="-78"/>
              </a:rPr>
              <a:t>تُضاف الكفاءة التالية:</a:t>
            </a:r>
          </a:p>
          <a:p>
            <a:pPr marL="571500" indent="-571500" algn="r" rtl="1"/>
            <a:r>
              <a:rPr lang="ar-DZ" sz="2800" dirty="0">
                <a:effectLst>
                  <a:outerShdw blurRad="38100" dist="38100" dir="2700000" algn="tl">
                    <a:srgbClr val="000000">
                      <a:alpha val="43137"/>
                    </a:srgbClr>
                  </a:outerShdw>
                </a:effectLst>
                <a:latin typeface="Sakkal Majalla" pitchFamily="2" charset="-78"/>
                <a:cs typeface="Sakkal Majalla" pitchFamily="2" charset="-78"/>
              </a:rPr>
              <a:t>5. تطبيق كفاءات المهنة في وسط مهني</a:t>
            </a:r>
            <a:r>
              <a:rPr lang="fr-FR" sz="2800" dirty="0">
                <a:effectLst>
                  <a:outerShdw blurRad="38100" dist="38100" dir="2700000" algn="tl">
                    <a:srgbClr val="000000">
                      <a:alpha val="43137"/>
                    </a:srgbClr>
                  </a:outerShdw>
                </a:effectLst>
                <a:latin typeface="Sakkal Majalla" pitchFamily="2" charset="-78"/>
                <a:cs typeface="Sakkal Majalla" pitchFamily="2" charset="-78"/>
              </a:rPr>
              <a:t>(</a:t>
            </a:r>
            <a:r>
              <a:rPr lang="fr-FR" sz="2000" dirty="0">
                <a:effectLst>
                  <a:outerShdw blurRad="38100" dist="38100" dir="2700000" algn="tl">
                    <a:srgbClr val="000000">
                      <a:alpha val="43137"/>
                    </a:srgbClr>
                  </a:outerShdw>
                </a:effectLst>
                <a:latin typeface="Sakkal Majalla" pitchFamily="2" charset="-78"/>
                <a:cs typeface="Sakkal Majalla" pitchFamily="2" charset="-78"/>
              </a:rPr>
              <a:t>Mettre en œuvre les compétences d’un métier en milieu professionnel</a:t>
            </a:r>
            <a:r>
              <a:rPr lang="fr-FR" sz="2800" dirty="0">
                <a:effectLst>
                  <a:outerShdw blurRad="38100" dist="38100" dir="2700000" algn="tl">
                    <a:srgbClr val="000000">
                      <a:alpha val="43137"/>
                    </a:srgbClr>
                  </a:outerShdw>
                </a:effectLst>
                <a:latin typeface="Sakkal Majalla" pitchFamily="2" charset="-78"/>
                <a:cs typeface="Sakkal Majalla" pitchFamily="2" charset="-78"/>
              </a:rPr>
              <a:t>) (OC)  </a:t>
            </a:r>
            <a:r>
              <a:rPr lang="ar-DZ" sz="2800" dirty="0">
                <a:effectLst>
                  <a:outerShdw blurRad="38100" dist="38100" dir="2700000" algn="tl">
                    <a:srgbClr val="000000">
                      <a:alpha val="43137"/>
                    </a:srgbClr>
                  </a:outerShdw>
                </a:effectLst>
                <a:latin typeface="Sakkal Majalla" pitchFamily="2" charset="-78"/>
                <a:cs typeface="Sakkal Majalla" pitchFamily="2" charset="-78"/>
              </a:rPr>
              <a:t> تهدف إلى</a:t>
            </a:r>
            <a:r>
              <a:rPr lang="fr-FR" sz="2800" dirty="0">
                <a:effectLst>
                  <a:outerShdw blurRad="38100" dist="38100" dir="2700000" algn="tl">
                    <a:srgbClr val="000000">
                      <a:alpha val="43137"/>
                    </a:srgbClr>
                  </a:outerShdw>
                </a:effectLst>
                <a:latin typeface="Sakkal Majalla" pitchFamily="2" charset="-78"/>
                <a:cs typeface="Sakkal Majalla" pitchFamily="2" charset="-78"/>
              </a:rPr>
              <a:t> </a:t>
            </a:r>
            <a:r>
              <a:rPr lang="ar-DZ" sz="2800" dirty="0">
                <a:effectLst>
                  <a:outerShdw blurRad="38100" dist="38100" dir="2700000" algn="tl">
                    <a:srgbClr val="000000">
                      <a:alpha val="43137"/>
                    </a:srgbClr>
                  </a:outerShdw>
                </a:effectLst>
                <a:latin typeface="Sakkal Majalla" pitchFamily="2" charset="-78"/>
                <a:cs typeface="Sakkal Majalla" pitchFamily="2" charset="-78"/>
              </a:rPr>
              <a:t>اختبار مدى قدرة المتكون على توظيف المعارف والمهارات في بيئة عمل حقيقية، من خلال فترة تطبيقية أو مشروع نهاية التكوين.</a:t>
            </a:r>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algn="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a:p>
            <a:pPr lvl="1" algn="ctr" rtl="1"/>
            <a:endParaRPr lang="ar-SA" sz="2800" dirty="0">
              <a:effectLst>
                <a:outerShdw blurRad="38100" dist="38100" dir="2700000" algn="tl">
                  <a:srgbClr val="000000">
                    <a:alpha val="43137"/>
                  </a:srgbClr>
                </a:outerShdw>
              </a:effectLst>
              <a:latin typeface="Sakkal Majalla" pitchFamily="2" charset="-78"/>
              <a:cs typeface="Sakkal Majalla" pitchFamily="2" charset="-7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3.3.3</a:t>
            </a:r>
            <a:r>
              <a:rPr lang="ar-SA" sz="3600" b="1" cap="all" dirty="0">
                <a:solidFill>
                  <a:schemeClr val="bg1"/>
                </a:solidFill>
                <a:latin typeface="Monotype Koufi" pitchFamily="2" charset="-78"/>
                <a:ea typeface="Monotype Koufi" pitchFamily="2" charset="-78"/>
                <a:cs typeface="Monotype Koufi" pitchFamily="2" charset="-78"/>
              </a:rPr>
              <a:t>- </a:t>
            </a:r>
            <a:r>
              <a:rPr lang="ar-DZ" sz="3600" b="1" cap="all" dirty="0">
                <a:solidFill>
                  <a:schemeClr val="bg1"/>
                </a:solidFill>
                <a:latin typeface="Monotype Koufi" pitchFamily="2" charset="-78"/>
                <a:ea typeface="Monotype Koufi" pitchFamily="2" charset="-78"/>
                <a:cs typeface="Monotype Koufi" pitchFamily="2" charset="-78"/>
              </a:rPr>
              <a:t>برنامج الدراسات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Espace réservé du contenu 2">
            <a:extLst>
              <a:ext uri="{FF2B5EF4-FFF2-40B4-BE49-F238E27FC236}">
                <a16:creationId xmlns:a16="http://schemas.microsoft.com/office/drawing/2014/main" id="{56B4856F-636B-C0A7-4697-0DEECDC1C758}"/>
              </a:ext>
            </a:extLst>
          </p:cNvPr>
          <p:cNvSpPr txBox="1">
            <a:spLocks/>
          </p:cNvSpPr>
          <p:nvPr/>
        </p:nvSpPr>
        <p:spPr>
          <a:xfrm>
            <a:off x="1750977" y="2782111"/>
            <a:ext cx="7834009" cy="313230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fr-CA"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pres?slideindex=1&amp;slidetitle="/>
              </a:rPr>
              <a:t>SUGGESTIONS PEDAGOGIQUES</a:t>
            </a:r>
            <a:endParaRPr kumimoji="0" lang="fr-CA"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2000" b="1" i="0" u="sng"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6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0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4" name="Titre 1">
            <a:extLst>
              <a:ext uri="{FF2B5EF4-FFF2-40B4-BE49-F238E27FC236}">
                <a16:creationId xmlns:a16="http://schemas.microsoft.com/office/drawing/2014/main" id="{05F00DF2-936A-407D-FF3F-F99E314146EB}"/>
              </a:ext>
            </a:extLst>
          </p:cNvPr>
          <p:cNvSpPr txBox="1">
            <a:spLocks/>
          </p:cNvSpPr>
          <p:nvPr/>
        </p:nvSpPr>
        <p:spPr>
          <a:xfrm>
            <a:off x="1157388" y="1403612"/>
            <a:ext cx="7946820" cy="10138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DZ" sz="3600" b="1" i="0" u="none" strike="noStrike" kern="1200" cap="none" spc="0" normalizeH="0" baseline="0" noProof="0" dirty="0">
                <a:ln>
                  <a:noFill/>
                </a:ln>
                <a:solidFill>
                  <a:schemeClr val="tx1"/>
                </a:solidFill>
                <a:effectLst/>
                <a:uLnTx/>
                <a:uFillTx/>
                <a:latin typeface="Monotype Koufi" pitchFamily="2" charset="-78"/>
                <a:ea typeface="Monotype Koufi" pitchFamily="2" charset="-78"/>
                <a:cs typeface="Monotype Koufi" pitchFamily="2" charset="-78"/>
              </a:rPr>
              <a:t>إرســــاء وتطــــبيق المــــــقاربة بالكفــــــاءات</a:t>
            </a:r>
            <a:br>
              <a:rPr kumimoji="0" lang="fr-FR" sz="4400" b="1" i="0" u="none" strike="noStrike" kern="1200" cap="none" spc="0" normalizeH="0" baseline="0" noProof="0" dirty="0">
                <a:ln>
                  <a:noFill/>
                </a:ln>
                <a:solidFill>
                  <a:schemeClr val="tx1"/>
                </a:solidFill>
                <a:effectLst/>
                <a:uLnTx/>
                <a:uFillTx/>
                <a:latin typeface="Trebuchet MS" panose="020B0603020202020204" pitchFamily="34" charset="0"/>
                <a:ea typeface="+mj-ea"/>
                <a:cs typeface="+mj-cs"/>
              </a:rPr>
            </a:br>
            <a:endParaRPr kumimoji="0" lang="fr-FR"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17" name="Espace réservé du contenu 2">
            <a:extLst>
              <a:ext uri="{FF2B5EF4-FFF2-40B4-BE49-F238E27FC236}">
                <a16:creationId xmlns:a16="http://schemas.microsoft.com/office/drawing/2014/main" id="{C25802F3-4D56-31C8-ABBF-3FFBD4D2FE81}"/>
              </a:ext>
            </a:extLst>
          </p:cNvPr>
          <p:cNvSpPr txBox="1">
            <a:spLocks/>
          </p:cNvSpPr>
          <p:nvPr/>
        </p:nvSpPr>
        <p:spPr>
          <a:xfrm>
            <a:off x="354906" y="2457450"/>
            <a:ext cx="10185399" cy="3122745"/>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20000"/>
              </a:spcBef>
              <a:spcAft>
                <a:spcPts val="600"/>
              </a:spcAft>
              <a:buClr>
                <a:srgbClr val="903163"/>
              </a:buClr>
              <a:buSzPct val="92000"/>
              <a:buFont typeface="Wingdings 2" panose="05020102010507070707" pitchFamily="18" charset="2"/>
              <a:buNone/>
              <a:tabLst/>
              <a:defRPr/>
            </a:pPr>
            <a:r>
              <a:rPr kumimoji="0" lang="ar-SA"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دع</a:t>
            </a:r>
            <a:r>
              <a:rPr kumimoji="0" lang="ar-DZ"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ـــ</a:t>
            </a:r>
            <a:r>
              <a:rPr kumimoji="0" lang="ar-SA"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م </a:t>
            </a:r>
            <a:r>
              <a:rPr kumimoji="0" lang="ar-SA" sz="4400" b="1" i="1" u="none" strike="noStrike" kern="1200" cap="none" spc="0" normalizeH="0" baseline="0" noProof="0" dirty="0" err="1">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إرس</a:t>
            </a:r>
            <a:r>
              <a:rPr kumimoji="0" lang="ar-DZ"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ـــــ</a:t>
            </a:r>
            <a:r>
              <a:rPr kumimoji="0" lang="ar-SA" sz="4400" b="1" i="1" u="none" strike="noStrike" kern="1200" cap="none" spc="0" normalizeH="0" baseline="0" noProof="0" dirty="0" err="1">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اء</a:t>
            </a:r>
            <a:r>
              <a:rPr kumimoji="0" lang="ar-SA"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 </a:t>
            </a:r>
            <a:r>
              <a:rPr kumimoji="0" lang="ar-SA" sz="4400" b="1" i="1" u="none" strike="noStrike" kern="1200" cap="none" spc="0" normalizeH="0" baseline="0" noProof="0" dirty="0" err="1">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المق</a:t>
            </a:r>
            <a:r>
              <a:rPr kumimoji="0" lang="ar-DZ"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ـــــــ</a:t>
            </a:r>
            <a:r>
              <a:rPr kumimoji="0" lang="ar-SA" sz="4400" b="1" i="1" u="none" strike="noStrike" kern="1200" cap="none" spc="0" normalizeH="0" baseline="0" noProof="0" dirty="0" err="1">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اربة</a:t>
            </a:r>
            <a:endParaRPr kumimoji="0" lang="ar-DZ"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endParaRPr>
          </a:p>
          <a:p>
            <a:pPr marL="0" marR="0" lvl="0" indent="0" algn="ctr" defTabSz="457200" rtl="0" eaLnBrk="1" fontAlgn="auto" latinLnBrk="0" hangingPunct="1">
              <a:lnSpc>
                <a:spcPct val="100000"/>
              </a:lnSpc>
              <a:spcBef>
                <a:spcPct val="20000"/>
              </a:spcBef>
              <a:spcAft>
                <a:spcPts val="600"/>
              </a:spcAft>
              <a:buClr>
                <a:srgbClr val="903163"/>
              </a:buClr>
              <a:buSzPct val="92000"/>
              <a:buFont typeface="Wingdings 2" panose="05020102010507070707" pitchFamily="18" charset="2"/>
              <a:buNone/>
              <a:tabLst/>
              <a:defRPr/>
            </a:pPr>
            <a:r>
              <a:rPr kumimoji="0" lang="ar-SA" sz="4400" b="1" i="1"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file"/>
              </a:rPr>
              <a:t> بالكفاءات في قطاع التكوين المهني</a:t>
            </a:r>
            <a:endParaRPr kumimoji="0" lang="fr-FR" sz="4400" b="0" i="0" u="none" strike="noStrike" kern="1200" cap="none" spc="0" normalizeH="0" baseline="0" noProof="0" dirty="0">
              <a:ln>
                <a:noFill/>
              </a:ln>
              <a:solidFill>
                <a:srgbClr val="3D3D3D"/>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schemeClr val="bg1"/>
                </a:solidFill>
                <a:latin typeface="Monotype Koufi" pitchFamily="2" charset="-78"/>
                <a:ea typeface="Monotype Koufi" pitchFamily="2" charset="-78"/>
                <a:cs typeface="Monotype Koufi" pitchFamily="2" charset="-78"/>
              </a:rPr>
              <a:t>                                                 وثائق المرافقة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Espace réservé du contenu 2">
            <a:extLst>
              <a:ext uri="{FF2B5EF4-FFF2-40B4-BE49-F238E27FC236}">
                <a16:creationId xmlns:a16="http://schemas.microsoft.com/office/drawing/2014/main" id="{1C1B8A3E-7D44-88D8-946C-F2B0E9C3E69F}"/>
              </a:ext>
            </a:extLst>
          </p:cNvPr>
          <p:cNvSpPr txBox="1">
            <a:spLocks/>
          </p:cNvSpPr>
          <p:nvPr/>
        </p:nvSpPr>
        <p:spPr>
          <a:xfrm>
            <a:off x="193965" y="2782111"/>
            <a:ext cx="10087510" cy="313230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3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27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fr-CA" sz="27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5" action="ppaction://hlinkpres?slideindex=1&amp;slidetitle="/>
              </a:rPr>
              <a:t>3.4 REFERENTIEL POUR L’EVALUATION DE SANCTION</a:t>
            </a: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r>
              <a:rPr kumimoji="0" lang="fr-CA" sz="27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hlinkClick r:id="rId6" action="ppaction://hlinkpres?slideindex=1&amp;slidetitle="/>
              </a:rPr>
              <a:t>3.5 REFERENTIEL POUR L’ORGANISATION PEDAGOGIQUE ET MATERIELLE</a:t>
            </a:r>
            <a:endParaRPr kumimoji="0" lang="fr-CA" sz="27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CA" sz="2000" b="1" i="0" u="sng"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6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20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5321" y="2985586"/>
            <a:ext cx="9536106" cy="23288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ar-DZ" altLang="zh-CN" b="1" dirty="0">
              <a:solidFill>
                <a:srgbClr val="0070C0"/>
              </a:solidFill>
              <a:latin typeface="Calibri" pitchFamily="34" charset="0"/>
              <a:ea typeface="SimSun" pitchFamily="2" charset="-122"/>
            </a:endParaRPr>
          </a:p>
          <a:p>
            <a:endParaRPr lang="fr-FR" altLang="zh-CN" b="1" dirty="0">
              <a:solidFill>
                <a:srgbClr val="0070C0"/>
              </a:solidFill>
              <a:latin typeface="Calibri" pitchFamily="34" charset="0"/>
              <a:ea typeface="SimSun" pitchFamily="2" charset="-122"/>
            </a:endParaRPr>
          </a:p>
        </p:txBody>
      </p:sp>
      <p:sp>
        <p:nvSpPr>
          <p:cNvPr id="3" name="Pentagone 2"/>
          <p:cNvSpPr/>
          <p:nvPr/>
        </p:nvSpPr>
        <p:spPr>
          <a:xfrm rot="10800000">
            <a:off x="3976421" y="2977900"/>
            <a:ext cx="6515610" cy="232881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altLang="zh-CN" sz="2600" b="1" i="1" dirty="0">
                <a:solidFill>
                  <a:srgbClr val="FDEADA"/>
                </a:solidFill>
                <a:effectLst>
                  <a:outerShdw blurRad="38100" dist="38100" dir="2700000" algn="tl">
                    <a:srgbClr val="000000"/>
                  </a:outerShdw>
                </a:effectLst>
                <a:latin typeface="Calibri" pitchFamily="34" charset="0"/>
                <a:ea typeface="SimSun" pitchFamily="2" charset="-122"/>
              </a:rPr>
              <a:t> </a:t>
            </a:r>
            <a:endParaRPr lang="fr-FR" altLang="zh-CN" sz="2600" b="1" i="1" dirty="0">
              <a:solidFill>
                <a:srgbClr val="FDEADA"/>
              </a:solidFill>
              <a:latin typeface="Calibri" pitchFamily="34" charset="0"/>
              <a:ea typeface="SimSun" pitchFamily="2" charset="-122"/>
            </a:endParaRPr>
          </a:p>
        </p:txBody>
      </p:sp>
      <p:pic>
        <p:nvPicPr>
          <p:cNvPr id="4" name="Image 3"/>
          <p:cNvPicPr>
            <a:picLocks noChangeAspect="1"/>
          </p:cNvPicPr>
          <p:nvPr/>
        </p:nvPicPr>
        <p:blipFill>
          <a:blip r:embed="rId2" cstate="print"/>
          <a:stretch>
            <a:fillRect/>
          </a:stretch>
        </p:blipFill>
        <p:spPr>
          <a:xfrm>
            <a:off x="396956" y="199515"/>
            <a:ext cx="2738267" cy="2251295"/>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409173" y="5500922"/>
            <a:ext cx="3399228" cy="2112009"/>
          </a:xfrm>
          <a:prstGeom prst="ellipse">
            <a:avLst/>
          </a:prstGeom>
          <a:ln>
            <a:noFill/>
          </a:ln>
          <a:effectLst>
            <a:softEdge rad="112500"/>
          </a:effectLst>
        </p:spPr>
      </p:pic>
      <p:pic>
        <p:nvPicPr>
          <p:cNvPr id="6" name="Image 5"/>
          <p:cNvPicPr>
            <a:picLocks noChangeAspect="1"/>
          </p:cNvPicPr>
          <p:nvPr/>
        </p:nvPicPr>
        <p:blipFill>
          <a:blip r:embed="rId4" cstate="print"/>
          <a:stretch>
            <a:fillRect/>
          </a:stretch>
        </p:blipFill>
        <p:spPr>
          <a:xfrm>
            <a:off x="7410010" y="5151803"/>
            <a:ext cx="3122081" cy="2663828"/>
          </a:xfrm>
          <a:prstGeom prst="ellipse">
            <a:avLst/>
          </a:prstGeom>
          <a:ln>
            <a:noFill/>
          </a:ln>
          <a:effectLst>
            <a:softEdge rad="112500"/>
          </a:effectLst>
        </p:spPr>
      </p:pic>
      <p:sp>
        <p:nvSpPr>
          <p:cNvPr id="7" name="ZoneTexte 14"/>
          <p:cNvSpPr txBox="1">
            <a:spLocks noChangeArrowheads="1"/>
          </p:cNvSpPr>
          <p:nvPr/>
        </p:nvSpPr>
        <p:spPr bwMode="auto">
          <a:xfrm>
            <a:off x="3335930" y="218212"/>
            <a:ext cx="4344435" cy="923330"/>
          </a:xfrm>
          <a:prstGeom prst="rect">
            <a:avLst/>
          </a:prstGeom>
          <a:noFill/>
          <a:ln w="9525">
            <a:noFill/>
            <a:miter lim="800000"/>
            <a:headEnd/>
            <a:tailEnd/>
          </a:ln>
        </p:spPr>
        <p:txBody>
          <a:bodyPr>
            <a:spAutoFit/>
          </a:bodyPr>
          <a:lstStyle/>
          <a:p>
            <a:pPr algn="ctr"/>
            <a:r>
              <a:rPr lang="ar-DZ" altLang="zh-CN" dirty="0">
                <a:ea typeface="SimSun" pitchFamily="2" charset="-122"/>
              </a:rPr>
              <a:t>وزارة التكوين والتعليم المهنيين</a:t>
            </a:r>
            <a:endParaRPr lang="fr-FR" altLang="zh-CN" dirty="0">
              <a:ea typeface="SimSun" pitchFamily="2" charset="-122"/>
            </a:endParaRPr>
          </a:p>
          <a:p>
            <a:pPr algn="ctr"/>
            <a:endParaRPr lang="fr-FR" altLang="zh-CN" b="1" dirty="0">
              <a:ea typeface="SimSun" pitchFamily="2" charset="-122"/>
            </a:endParaRPr>
          </a:p>
          <a:p>
            <a:pPr algn="ctr"/>
            <a:r>
              <a:rPr lang="ar-DZ" altLang="zh-CN" b="1" dirty="0">
                <a:ea typeface="SimSun" pitchFamily="2" charset="-122"/>
              </a:rPr>
              <a:t>شبكة الهندسة البيداغوجية </a:t>
            </a:r>
            <a:r>
              <a:rPr lang="ar-DZ" altLang="zh-CN" b="1" dirty="0" err="1">
                <a:ea typeface="SimSun" pitchFamily="2" charset="-122"/>
              </a:rPr>
              <a:t>و</a:t>
            </a:r>
            <a:r>
              <a:rPr lang="ar-DZ" altLang="zh-CN" b="1" dirty="0">
                <a:ea typeface="SimSun" pitchFamily="2" charset="-122"/>
              </a:rPr>
              <a:t> المفتشية العامة</a:t>
            </a:r>
            <a:endParaRPr lang="fr-FR" altLang="zh-CN" b="1" dirty="0">
              <a:ea typeface="SimSun" pitchFamily="2" charset="-122"/>
            </a:endParaRPr>
          </a:p>
        </p:txBody>
      </p:sp>
      <p:pic>
        <p:nvPicPr>
          <p:cNvPr id="9" name="Image 8"/>
          <p:cNvPicPr>
            <a:picLocks noChangeAspect="1"/>
          </p:cNvPicPr>
          <p:nvPr/>
        </p:nvPicPr>
        <p:blipFill>
          <a:blip r:embed="rId5" cstate="print"/>
          <a:stretch>
            <a:fillRect/>
          </a:stretch>
        </p:blipFill>
        <p:spPr>
          <a:xfrm>
            <a:off x="7680719" y="1"/>
            <a:ext cx="3021536" cy="2517758"/>
          </a:xfrm>
          <a:prstGeom prst="ellipse">
            <a:avLst/>
          </a:prstGeom>
          <a:ln>
            <a:noFill/>
          </a:ln>
          <a:effectLst>
            <a:softEdge rad="112500"/>
          </a:effectLst>
        </p:spPr>
      </p:pic>
      <p:sp>
        <p:nvSpPr>
          <p:cNvPr id="10" name="ZoneTexte 9"/>
          <p:cNvSpPr txBox="1"/>
          <p:nvPr/>
        </p:nvSpPr>
        <p:spPr>
          <a:xfrm>
            <a:off x="1768449" y="2161945"/>
            <a:ext cx="7681396" cy="461665"/>
          </a:xfrm>
          <a:prstGeom prst="rect">
            <a:avLst/>
          </a:prstGeom>
          <a:noFill/>
        </p:spPr>
        <p:txBody>
          <a:bodyPr wrap="square">
            <a:spAutoFit/>
          </a:bodyPr>
          <a:lstStyle/>
          <a:p>
            <a:pPr algn="ctr"/>
            <a:r>
              <a:rPr lang="ar-DZ" sz="2400" b="1" noProof="1">
                <a:solidFill>
                  <a:srgbClr val="0070C0"/>
                </a:solidFill>
                <a:effectLst>
                  <a:outerShdw blurRad="38100" dist="38100" dir="2700000" algn="tl">
                    <a:srgbClr val="000000">
                      <a:alpha val="43137"/>
                    </a:srgbClr>
                  </a:outerShdw>
                </a:effectLst>
                <a:latin typeface="Bradley Hand ITC" panose="03070402050302030203" pitchFamily="66" charset="0"/>
              </a:rPr>
              <a:t>أيام تكوينية </a:t>
            </a:r>
            <a:endParaRPr lang="fr-FR" sz="2400" b="1" noProof="1">
              <a:solidFill>
                <a:srgbClr val="0070C0"/>
              </a:solidFill>
              <a:effectLst>
                <a:outerShdw blurRad="38100" dist="38100" dir="2700000" algn="tl">
                  <a:srgbClr val="000000">
                    <a:alpha val="43137"/>
                  </a:srgbClr>
                </a:outerShdw>
              </a:effectLst>
              <a:latin typeface="Bradley Hand ITC" panose="03070402050302030203" pitchFamily="66" charset="0"/>
            </a:endParaRPr>
          </a:p>
        </p:txBody>
      </p:sp>
      <p:sp>
        <p:nvSpPr>
          <p:cNvPr id="11" name="ZoneTexte 10"/>
          <p:cNvSpPr txBox="1"/>
          <p:nvPr/>
        </p:nvSpPr>
        <p:spPr>
          <a:xfrm>
            <a:off x="4871087" y="3469494"/>
            <a:ext cx="5317716" cy="707886"/>
          </a:xfrm>
          <a:prstGeom prst="rect">
            <a:avLst/>
          </a:prstGeom>
          <a:noFill/>
        </p:spPr>
        <p:txBody>
          <a:bodyPr wrap="square" rtlCol="0">
            <a:spAutoFit/>
          </a:bodyPr>
          <a:lstStyle/>
          <a:p>
            <a:pPr algn="ctr"/>
            <a:r>
              <a:rPr lang="ar-DZ" sz="4000" b="1" dirty="0">
                <a:solidFill>
                  <a:schemeClr val="bg1"/>
                </a:solidFill>
                <a:effectLst>
                  <a:outerShdw blurRad="38100" dist="38100" dir="2700000" algn="tl">
                    <a:srgbClr val="000000">
                      <a:alpha val="43137"/>
                    </a:srgbClr>
                  </a:outerShdw>
                </a:effectLst>
              </a:rPr>
              <a:t>  شكرا على الإصغاء والمتابعة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1– التـــكوين المـــــهني</a:t>
            </a:r>
            <a:r>
              <a:rPr lang="ar-DZ" sz="2800" b="1" dirty="0">
                <a:solidFill>
                  <a:schemeClr val="bg1"/>
                </a:solidFill>
              </a:rPr>
              <a:t>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Espace réservé du contenu 2">
            <a:extLst>
              <a:ext uri="{FF2B5EF4-FFF2-40B4-BE49-F238E27FC236}">
                <a16:creationId xmlns:a16="http://schemas.microsoft.com/office/drawing/2014/main" id="{7E3CF773-BABE-3950-C48F-C2D24778BF87}"/>
              </a:ext>
            </a:extLst>
          </p:cNvPr>
          <p:cNvSpPr txBox="1">
            <a:spLocks/>
          </p:cNvSpPr>
          <p:nvPr/>
        </p:nvSpPr>
        <p:spPr>
          <a:xfrm>
            <a:off x="86207" y="827416"/>
            <a:ext cx="10280603" cy="4878185"/>
          </a:xfrm>
          <a:prstGeom prst="rect">
            <a:avLst/>
          </a:prstGeom>
        </p:spPr>
        <p:txBody>
          <a:bodyPr vert="horz" lIns="91440" tIns="45720" rIns="91440" bIns="45720" rtlCol="0">
            <a:noAutofit/>
          </a:bodyPr>
          <a:lstStyle/>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20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r>
              <a:rPr kumimoji="0" lang="ar-DZ" sz="2000" b="1" i="0" u="sng" strike="noStrike" kern="1200" cap="none" spc="0" normalizeH="0" baseline="0" noProof="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rPr>
              <a:t>                                                                                                      </a:t>
            </a:r>
            <a:endParaRPr kumimoji="0" lang="ar-DZ" sz="20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ar-DZ" sz="20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2000" b="1" i="0" u="sng"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50000"/>
              </a:lnSpc>
              <a:spcBef>
                <a:spcPct val="20000"/>
              </a:spcBef>
              <a:spcAft>
                <a:spcPts val="0"/>
              </a:spcAft>
              <a:buClrTx/>
              <a:buSzTx/>
              <a:buFont typeface="Arial" pitchFamily="34" charset="0"/>
              <a:buNone/>
              <a:tabLst/>
              <a:defRPr/>
            </a:pPr>
            <a:r>
              <a:rPr kumimoji="0" lang="ar-SA" sz="2000" b="1" i="0" u="sng"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1.1</a:t>
            </a:r>
            <a:r>
              <a:rPr kumimoji="0" lang="ar-SA" sz="2800" b="1" i="0" u="sng"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 </a:t>
            </a:r>
            <a:r>
              <a:rPr kumimoji="0" lang="ar-DZ" sz="2800" b="1" i="0" u="sng"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غايات </a:t>
            </a:r>
            <a:r>
              <a:rPr kumimoji="0" lang="ar-SA" sz="2800" b="1" i="0" u="sng"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التكوين المهني</a:t>
            </a:r>
          </a:p>
          <a:p>
            <a:pPr marL="0" marR="0" lvl="0" indent="0" algn="just" defTabSz="914400" rtl="1" eaLnBrk="1" fontAlgn="auto" latinLnBrk="0" hangingPunct="1">
              <a:lnSpc>
                <a:spcPct val="150000"/>
              </a:lnSpc>
              <a:spcBef>
                <a:spcPct val="20000"/>
              </a:spcBef>
              <a:spcAft>
                <a:spcPts val="0"/>
              </a:spcAft>
              <a:buClrTx/>
              <a:buSzTx/>
              <a:buFont typeface="Arial" pitchFamily="34" charset="0"/>
              <a:buNone/>
              <a:tabLst/>
              <a:defRPr/>
            </a:pPr>
            <a:r>
              <a:rPr kumimoji="0" lang="ar-SA" sz="2800" b="0"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يُوجَّه التكوين المهني إلى الأشخاص الذين اختاروا توجّهًا مهنيًا، ويهدف إلى اكتساب الكفاءات التي تمكّنهم من أداء دورهم كعمال والتطور داخل سوق العمل. وفي هذا السياق، يأخذ التكوين بعين الاعتبار البنية الاجتماعية والاقتصادية، واحتياجات سوق العمل، وكذا خصائص كل مهنة.</a:t>
            </a:r>
          </a:p>
          <a:p>
            <a:pPr marL="0" marR="0" lvl="0" indent="0" algn="just" defTabSz="914400" rtl="1" eaLnBrk="1" fontAlgn="auto" latinLnBrk="0" hangingPunct="1">
              <a:lnSpc>
                <a:spcPct val="150000"/>
              </a:lnSpc>
              <a:spcBef>
                <a:spcPct val="20000"/>
              </a:spcBef>
              <a:spcAft>
                <a:spcPts val="0"/>
              </a:spcAft>
              <a:buClrTx/>
              <a:buSzTx/>
              <a:buFont typeface="Arial" pitchFamily="34" charset="0"/>
              <a:buNone/>
              <a:tabLst/>
              <a:defRPr/>
            </a:pPr>
            <a:r>
              <a:rPr kumimoji="0" lang="ar-SA" sz="2800" b="0" i="0" u="none" strike="noStrike" kern="1200" cap="none" spc="0" normalizeH="0" baseline="0" noProof="0" dirty="0">
                <a:ln>
                  <a:noFill/>
                </a:ln>
                <a:effectLst>
                  <a:outerShdw blurRad="38100" dist="38100" dir="2700000" algn="tl">
                    <a:srgbClr val="000000">
                      <a:alpha val="43137"/>
                    </a:srgbClr>
                  </a:outerShdw>
                </a:effectLst>
                <a:uLnTx/>
                <a:uFillTx/>
                <a:latin typeface="Sakkal Majalla" pitchFamily="2" charset="-78"/>
                <a:ea typeface="+mn-ea"/>
                <a:cs typeface="Sakkal Majalla" pitchFamily="2" charset="-78"/>
              </a:rPr>
              <a:t>ويهدف أيضًا إلى الاستجابة لمتطلبات المجتمع، ويجب أن يُمكّن الشخص المتخرّج من التكوين المهني من تطوير استقلاليته المهنية، والمساهمة في التطور التكنولوجي، وكذا في النمو الثقافي والاجتماعي والاقتصادي لبيئته.</a:t>
            </a: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20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1000" b="0" i="0" u="none" strike="noStrike" kern="1200" cap="none" spc="0" normalizeH="0" baseline="0" noProof="0" dirty="0">
              <a:ln>
                <a:noFill/>
              </a:ln>
              <a:solidFill>
                <a:schemeClr val="tx1">
                  <a:tint val="75000"/>
                </a:schemeClr>
              </a:solidFill>
              <a:effectLst/>
              <a:uLnTx/>
              <a:uFillTx/>
              <a:latin typeface="Trebuchet MS" panose="020B0603020202020204" pitchFamily="34" charset="0"/>
              <a:ea typeface="+mn-ea"/>
              <a:cs typeface="+mn-cs"/>
            </a:endParaRPr>
          </a:p>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r-FR" sz="2000" b="0" i="0" u="none" strike="noStrike" kern="1200" cap="none" spc="0" normalizeH="0" baseline="0" noProof="0" dirty="0">
              <a:ln>
                <a:noFill/>
              </a:ln>
              <a:solidFill>
                <a:schemeClr val="tx1">
                  <a:tint val="75000"/>
                </a:schemeClr>
              </a:solidFill>
              <a:effectLst>
                <a:outerShdw blurRad="38100" dist="38100" dir="2700000" algn="tl">
                  <a:srgbClr val="000000">
                    <a:alpha val="43137"/>
                  </a:srgbClr>
                </a:outerShdw>
              </a:effectLst>
              <a:uLnTx/>
              <a:uFillTx/>
              <a:latin typeface="Trebuchet MS" panose="020B0603020202020204" pitchFamily="34" charset="0"/>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1– التـــكوين المـــــهني</a:t>
            </a:r>
            <a:r>
              <a:rPr lang="ar-DZ" sz="2800" b="1" dirty="0">
                <a:solidFill>
                  <a:schemeClr val="bg1"/>
                </a:solidFill>
              </a:rPr>
              <a:t>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3" name="ZoneTexte 4">
            <a:extLst>
              <a:ext uri="{FF2B5EF4-FFF2-40B4-BE49-F238E27FC236}">
                <a16:creationId xmlns:a16="http://schemas.microsoft.com/office/drawing/2014/main" id="{1C89773A-D35E-6E6D-3C5D-F7A302B54281}"/>
              </a:ext>
            </a:extLst>
          </p:cNvPr>
          <p:cNvSpPr txBox="1"/>
          <p:nvPr/>
        </p:nvSpPr>
        <p:spPr>
          <a:xfrm>
            <a:off x="-488442" y="1589781"/>
            <a:ext cx="10561864" cy="6324808"/>
          </a:xfrm>
          <a:prstGeom prst="rect">
            <a:avLst/>
          </a:prstGeom>
          <a:noFill/>
        </p:spPr>
        <p:txBody>
          <a:bodyPr wrap="square">
            <a:spAutoFit/>
          </a:bodyPr>
          <a:lstStyle/>
          <a:p>
            <a:pPr algn="r" rtl="1"/>
            <a:endParaRPr lang="ar-DZ" b="1" u="sng" dirty="0">
              <a:effectLst>
                <a:outerShdw blurRad="38100" dist="38100" dir="2700000" algn="tl">
                  <a:srgbClr val="000000">
                    <a:alpha val="43137"/>
                  </a:srgbClr>
                </a:outerShdw>
              </a:effectLst>
              <a:latin typeface="Trebuchet MS" panose="020B0603020202020204" pitchFamily="34" charset="0"/>
            </a:endParaRPr>
          </a:p>
          <a:p>
            <a:pPr algn="r" rtl="1"/>
            <a:r>
              <a:rPr lang="ar-SA" sz="2400" b="1" u="sng" dirty="0">
                <a:effectLst>
                  <a:outerShdw blurRad="38100" dist="38100" dir="2700000" algn="tl">
                    <a:srgbClr val="000000">
                      <a:alpha val="43137"/>
                    </a:srgbClr>
                  </a:outerShdw>
                </a:effectLst>
                <a:latin typeface="Sakkal Majalla" pitchFamily="2" charset="-78"/>
                <a:cs typeface="Sakkal Majalla" pitchFamily="2" charset="-78"/>
              </a:rPr>
              <a:t>1.2 توجهات التكوين المهني</a:t>
            </a:r>
            <a:endParaRPr lang="ar-DZ" sz="2400" b="1" u="sng" dirty="0">
              <a:effectLst>
                <a:outerShdw blurRad="38100" dist="38100" dir="2700000" algn="tl">
                  <a:srgbClr val="000000">
                    <a:alpha val="43137"/>
                  </a:srgbClr>
                </a:outerShdw>
              </a:effectLst>
              <a:latin typeface="Sakkal Majalla" pitchFamily="2" charset="-78"/>
              <a:cs typeface="Sakkal Majalla" pitchFamily="2" charset="-78"/>
            </a:endParaRP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يجب أن يكون التكوين المهني في متناول الجميع</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يجب أن يكون التكوين المهني وظيفيًا ومتعدد المهارات في آنٍ واحد</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يجب أن يشجع التكوين المهني على النجاح في المسار الدراسي</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يجب أن يُبنى التكوين المهني على شراكة بين أوساط العمل وأوساط التكوين</a:t>
            </a:r>
          </a:p>
          <a:p>
            <a:pPr algn="r" rtl="1"/>
            <a:endParaRPr lang="ar-SA" sz="2400" b="1" u="sng" dirty="0">
              <a:effectLst>
                <a:outerShdw blurRad="38100" dist="38100" dir="2700000" algn="tl">
                  <a:srgbClr val="000000">
                    <a:alpha val="43137"/>
                  </a:srgbClr>
                </a:outerShdw>
              </a:effectLst>
              <a:latin typeface="Sakkal Majalla" pitchFamily="2" charset="-78"/>
              <a:cs typeface="Sakkal Majalla" pitchFamily="2" charset="-78"/>
            </a:endParaRPr>
          </a:p>
          <a:p>
            <a:pPr algn="r" rtl="1"/>
            <a:r>
              <a:rPr lang="ar-SA" sz="2400" b="1" u="sng" dirty="0">
                <a:effectLst>
                  <a:outerShdw blurRad="38100" dist="38100" dir="2700000" algn="tl">
                    <a:srgbClr val="000000">
                      <a:alpha val="43137"/>
                    </a:srgbClr>
                  </a:outerShdw>
                </a:effectLst>
                <a:latin typeface="Sakkal Majalla" pitchFamily="2" charset="-78"/>
                <a:cs typeface="Sakkal Majalla" pitchFamily="2" charset="-78"/>
              </a:rPr>
              <a:t>1.3 الأهداف العامة للتكوين المهني</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الهدف 1: تمكين الفرد من الكفاءة في ممارسة مهنة</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الهدف 2: تسهيل إدماج الفرد في الحياة المهنية</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الهدف 3: دعم تطور الفرد وتعميق معارفه المهنية</a:t>
            </a:r>
          </a:p>
          <a:p>
            <a:pPr algn="r" rtl="1">
              <a:lnSpc>
                <a:spcPct val="150000"/>
              </a:lnSpc>
              <a:buFont typeface="Wingdings" pitchFamily="2" charset="2"/>
              <a:buChar char="q"/>
            </a:pPr>
            <a:r>
              <a:rPr lang="ar-DZ" sz="2400" dirty="0">
                <a:effectLst>
                  <a:outerShdw blurRad="38100" dist="38100" dir="2700000" algn="tl">
                    <a:srgbClr val="000000">
                      <a:alpha val="43137"/>
                    </a:srgbClr>
                  </a:outerShdw>
                </a:effectLst>
                <a:latin typeface="Sakkal Majalla" pitchFamily="2" charset="-78"/>
                <a:cs typeface="Sakkal Majalla" pitchFamily="2" charset="-78"/>
              </a:rPr>
              <a:t> </a:t>
            </a:r>
            <a:r>
              <a:rPr lang="ar-SA" sz="2400" dirty="0">
                <a:effectLst>
                  <a:outerShdw blurRad="38100" dist="38100" dir="2700000" algn="tl">
                    <a:srgbClr val="000000">
                      <a:alpha val="43137"/>
                    </a:srgbClr>
                  </a:outerShdw>
                </a:effectLst>
                <a:latin typeface="Sakkal Majalla" pitchFamily="2" charset="-78"/>
                <a:cs typeface="Sakkal Majalla" pitchFamily="2" charset="-78"/>
              </a:rPr>
              <a:t>الهدف 4: تعزيز قابلية الفرد للتنقل المهني</a:t>
            </a:r>
          </a:p>
          <a:p>
            <a:pPr indent="-285750" algn="r" rtl="1">
              <a:lnSpc>
                <a:spcPct val="150000"/>
              </a:lnSpc>
              <a:buFont typeface="Wingdings" panose="05000000000000000000" pitchFamily="2" charset="2"/>
              <a:buChar char="q"/>
            </a:pPr>
            <a:endParaRPr lang="fr-FR" dirty="0">
              <a:effectLst>
                <a:outerShdw blurRad="38100" dist="38100" dir="2700000" algn="tl">
                  <a:srgbClr val="000000">
                    <a:alpha val="43137"/>
                  </a:srgbClr>
                </a:outerShdw>
              </a:effectLst>
              <a:latin typeface="Trebuchet MS" panose="020B0603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2- أسس وخصائص  المقاربة بالكفاءات</a:t>
            </a:r>
            <a:r>
              <a:rPr lang="ar-DZ" sz="2800" b="1" dirty="0">
                <a:solidFill>
                  <a:schemeClr val="bg1"/>
                </a:solidFill>
              </a:rPr>
              <a:t>                     </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6" name="ZoneTexte 5">
            <a:extLst>
              <a:ext uri="{FF2B5EF4-FFF2-40B4-BE49-F238E27FC236}">
                <a16:creationId xmlns:a16="http://schemas.microsoft.com/office/drawing/2014/main" id="{7A109B4A-8C8C-4595-6F4D-9CCCF88ACD33}"/>
              </a:ext>
            </a:extLst>
          </p:cNvPr>
          <p:cNvSpPr txBox="1"/>
          <p:nvPr/>
        </p:nvSpPr>
        <p:spPr>
          <a:xfrm>
            <a:off x="137278" y="1766958"/>
            <a:ext cx="10342251" cy="4970591"/>
          </a:xfrm>
          <a:prstGeom prst="rect">
            <a:avLst/>
          </a:prstGeom>
          <a:noFill/>
        </p:spPr>
        <p:txBody>
          <a:bodyPr wrap="square">
            <a:spAutoFit/>
          </a:bodyPr>
          <a:lstStyle/>
          <a:p>
            <a:pPr algn="just" rtl="1">
              <a:lnSpc>
                <a:spcPct val="150000"/>
              </a:lnSpc>
            </a:pPr>
            <a:r>
              <a:rPr lang="ar-SA" sz="3600" u="sng" dirty="0">
                <a:effectLst>
                  <a:outerShdw blurRad="38100" dist="38100" dir="2700000" algn="tl">
                    <a:srgbClr val="000000">
                      <a:alpha val="43137"/>
                    </a:srgbClr>
                  </a:outerShdw>
                </a:effectLst>
                <a:latin typeface="Sakkal Majalla" pitchFamily="2" charset="-78"/>
                <a:cs typeface="Sakkal Majalla" pitchFamily="2" charset="-78"/>
              </a:rPr>
              <a:t>التعريف</a:t>
            </a:r>
          </a:p>
          <a:p>
            <a:pPr algn="just" rtl="1">
              <a:lnSpc>
                <a:spcPct val="150000"/>
              </a:lnSpc>
            </a:pPr>
            <a:r>
              <a:rPr lang="ar-SA" sz="2800" b="1" dirty="0">
                <a:effectLst>
                  <a:outerShdw blurRad="38100" dist="38100" dir="2700000" algn="tl">
                    <a:srgbClr val="000000">
                      <a:alpha val="43137"/>
                    </a:srgbClr>
                  </a:outerShdw>
                </a:effectLst>
                <a:latin typeface="Sakkal Majalla" pitchFamily="2" charset="-78"/>
                <a:cs typeface="Sakkal Majalla" pitchFamily="2" charset="-78"/>
              </a:rPr>
              <a:t>تتمثل المقاربة بالكفاءات في التكوين المهني أساسًا في تحديد الكفاءات المطلوبة لممارسة مهنة أو وظيفة معينة، ثم تحويل هذه الكفاءات إلى منهجية تكوينية، مع تحديد وتوفير الشروط الدنيا اللازمة لضمان تكوين ذي جودة.</a:t>
            </a:r>
          </a:p>
          <a:p>
            <a:pPr algn="just" rtl="1">
              <a:lnSpc>
                <a:spcPct val="150000"/>
              </a:lnSpc>
            </a:pPr>
            <a:r>
              <a:rPr lang="ar-SA" sz="2800" dirty="0">
                <a:effectLst>
                  <a:outerShdw blurRad="38100" dist="38100" dir="2700000" algn="tl">
                    <a:srgbClr val="000000">
                      <a:alpha val="43137"/>
                    </a:srgbClr>
                  </a:outerShdw>
                </a:effectLst>
                <a:latin typeface="Sakkal Majalla" pitchFamily="2" charset="-78"/>
                <a:cs typeface="Sakkal Majalla" pitchFamily="2" charset="-78"/>
              </a:rPr>
              <a:t>وتهدف هذه المقاربة إلى تحقيق أفضل انسجام ممكن بين التنمية الاقتصادية والبشرية، وسوق العمل، واليد العاملة. وقد </a:t>
            </a:r>
            <a:r>
              <a:rPr lang="ar-DZ" sz="2800" dirty="0">
                <a:effectLst>
                  <a:outerShdw blurRad="38100" dist="38100" dir="2700000" algn="tl">
                    <a:srgbClr val="000000">
                      <a:alpha val="43137"/>
                    </a:srgbClr>
                  </a:outerShdw>
                </a:effectLst>
                <a:latin typeface="Sakkal Majalla" pitchFamily="2" charset="-78"/>
                <a:cs typeface="Sakkal Majalla" pitchFamily="2" charset="-78"/>
              </a:rPr>
              <a:t>حلت</a:t>
            </a:r>
            <a:r>
              <a:rPr lang="ar-SA" sz="2800" dirty="0">
                <a:effectLst>
                  <a:outerShdw blurRad="38100" dist="38100" dir="2700000" algn="tl">
                    <a:srgbClr val="000000">
                      <a:alpha val="43137"/>
                    </a:srgbClr>
                  </a:outerShdw>
                </a:effectLst>
                <a:latin typeface="Sakkal Majalla" pitchFamily="2" charset="-78"/>
                <a:cs typeface="Sakkal Majalla" pitchFamily="2" charset="-78"/>
              </a:rPr>
              <a:t> هذه المقاربة</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تدريجيًا </a:t>
            </a:r>
            <a:r>
              <a:rPr lang="ar-DZ" sz="2800" dirty="0">
                <a:effectLst>
                  <a:outerShdw blurRad="38100" dist="38100" dir="2700000" algn="tl">
                    <a:srgbClr val="000000">
                      <a:alpha val="43137"/>
                    </a:srgbClr>
                  </a:outerShdw>
                </a:effectLst>
                <a:latin typeface="Sakkal Majalla" pitchFamily="2" charset="-78"/>
                <a:cs typeface="Sakkal Majalla" pitchFamily="2" charset="-78"/>
              </a:rPr>
              <a:t>محل </a:t>
            </a:r>
            <a:r>
              <a:rPr lang="ar-SA" sz="2800" dirty="0">
                <a:effectLst>
                  <a:outerShdw blurRad="38100" dist="38100" dir="2700000" algn="tl">
                    <a:srgbClr val="000000">
                      <a:alpha val="43137"/>
                    </a:srgbClr>
                  </a:outerShdw>
                </a:effectLst>
                <a:latin typeface="Sakkal Majalla" pitchFamily="2" charset="-78"/>
                <a:cs typeface="Sakkal Majalla" pitchFamily="2" charset="-78"/>
              </a:rPr>
              <a:t>كلًّا من المقاربة التقليدية المبنية على المواد الدراسية، والمقاربة المبنية على الأهداف</a:t>
            </a:r>
            <a:r>
              <a:rPr lang="ar-DZ" sz="2800" dirty="0">
                <a:effectLst>
                  <a:outerShdw blurRad="38100" dist="38100" dir="2700000" algn="tl">
                    <a:srgbClr val="000000">
                      <a:alpha val="43137"/>
                    </a:srgbClr>
                  </a:outerShdw>
                </a:effectLst>
                <a:latin typeface="Sakkal Majalla" pitchFamily="2" charset="-78"/>
                <a:cs typeface="Sakkal Majalla" pitchFamily="2" charset="-78"/>
              </a:rPr>
              <a:t> في عدد متزايد من البلدان</a:t>
            </a:r>
            <a:r>
              <a:rPr lang="ar-SA" sz="2800" dirty="0">
                <a:effectLst>
                  <a:outerShdw blurRad="38100" dist="38100" dir="2700000" algn="tl">
                    <a:srgbClr val="000000">
                      <a:alpha val="43137"/>
                    </a:srgbClr>
                  </a:outerShdw>
                </a:effectLst>
                <a:latin typeface="Sakkal Majalla" pitchFamily="2" charset="-78"/>
                <a:cs typeface="Sakkal Majalla" pitchFamily="2" charset="-78"/>
              </a:rPr>
              <a:t>.</a:t>
            </a:r>
          </a:p>
          <a:p>
            <a:pPr algn="r" rtl="1"/>
            <a:endParaRPr lang="fr-FR" sz="1100" dirty="0">
              <a:effectLst>
                <a:outerShdw blurRad="38100" dist="38100" dir="2700000" algn="tl">
                  <a:srgbClr val="000000">
                    <a:alpha val="43137"/>
                  </a:srgbClr>
                </a:outerShdw>
              </a:effectLst>
              <a:latin typeface="Trebuchet MS" panose="020B0603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10594671" y="384249"/>
            <a:ext cx="1368467" cy="1299183"/>
          </a:xfrm>
          <a:prstGeom prst="ellipse">
            <a:avLst/>
          </a:prstGeom>
          <a:ln>
            <a:noFill/>
          </a:ln>
          <a:effectLst>
            <a:softEdge rad="112500"/>
          </a:effectLst>
        </p:spPr>
      </p:pic>
      <p:pic>
        <p:nvPicPr>
          <p:cNvPr id="5" name="Image 4"/>
          <p:cNvPicPr>
            <a:picLocks noChangeAspect="1"/>
          </p:cNvPicPr>
          <p:nvPr/>
        </p:nvPicPr>
        <p:blipFill>
          <a:blip r:embed="rId3" cstate="print"/>
          <a:stretch>
            <a:fillRect/>
          </a:stretch>
        </p:blipFill>
        <p:spPr>
          <a:xfrm>
            <a:off x="10586712" y="6123386"/>
            <a:ext cx="1416345" cy="1330815"/>
          </a:xfrm>
          <a:prstGeom prst="ellipse">
            <a:avLst/>
          </a:prstGeom>
          <a:ln>
            <a:noFill/>
          </a:ln>
          <a:effectLst>
            <a:softEdge rad="112500"/>
          </a:effectLst>
        </p:spPr>
      </p:pic>
      <p:sp>
        <p:nvSpPr>
          <p:cNvPr id="6" name="ZoneTexte 23"/>
          <p:cNvSpPr txBox="1">
            <a:spLocks noChangeArrowheads="1"/>
          </p:cNvSpPr>
          <p:nvPr/>
        </p:nvSpPr>
        <p:spPr bwMode="auto">
          <a:xfrm rot="-5400000">
            <a:off x="9260505" y="3488699"/>
            <a:ext cx="4357718" cy="1015663"/>
          </a:xfrm>
          <a:prstGeom prst="rect">
            <a:avLst/>
          </a:prstGeom>
          <a:noFill/>
          <a:ln w="9525">
            <a:noFill/>
            <a:miter lim="800000"/>
            <a:headEnd/>
            <a:tailEnd/>
          </a:ln>
        </p:spPr>
        <p:txBody>
          <a:bodyPr vert="horz" wrap="square" anchor="ctr" anchorCtr="0">
            <a:spAutoFit/>
          </a:bodyPr>
          <a:lstStyle/>
          <a:p>
            <a:pPr algn="ctr"/>
            <a:r>
              <a:rPr lang="ar-DZ" altLang="zh-CN" sz="2000" b="1" dirty="0">
                <a:latin typeface="Calibri" pitchFamily="34" charset="0"/>
                <a:ea typeface="SimSun" pitchFamily="2" charset="-122"/>
              </a:rPr>
              <a:t>استــــغلال البــــرامج المصممــــــة وفق المقاربة بالكفاءات النسخة </a:t>
            </a:r>
            <a:r>
              <a:rPr lang="ar-DZ" altLang="zh-CN" sz="2000" b="1" dirty="0" err="1">
                <a:latin typeface="Calibri" pitchFamily="34" charset="0"/>
                <a:ea typeface="SimSun" pitchFamily="2" charset="-122"/>
              </a:rPr>
              <a:t>المحينة</a:t>
            </a:r>
            <a:endParaRPr lang="ar-DZ" altLang="zh-CN" sz="2000" b="1" dirty="0">
              <a:latin typeface="Calibri" pitchFamily="34" charset="0"/>
              <a:ea typeface="SimSun" pitchFamily="2" charset="-122"/>
            </a:endParaRPr>
          </a:p>
          <a:p>
            <a:pPr algn="ctr"/>
            <a:endParaRPr lang="ar-DZ" altLang="zh-CN" sz="2000" b="1" dirty="0">
              <a:latin typeface="Calibri" pitchFamily="34" charset="0"/>
              <a:ea typeface="SimSun" pitchFamily="2" charset="-122"/>
            </a:endParaRPr>
          </a:p>
        </p:txBody>
      </p:sp>
      <p:pic>
        <p:nvPicPr>
          <p:cNvPr id="8" name="Picture 2"/>
          <p:cNvPicPr>
            <a:picLocks noChangeAspect="1" noChangeArrowheads="1"/>
          </p:cNvPicPr>
          <p:nvPr/>
        </p:nvPicPr>
        <p:blipFill>
          <a:blip r:embed="rId4"/>
          <a:srcRect/>
          <a:stretch>
            <a:fillRect/>
          </a:stretch>
        </p:blipFill>
        <p:spPr bwMode="auto">
          <a:xfrm rot="10800000">
            <a:off x="7230960" y="75005"/>
            <a:ext cx="3116253" cy="1103893"/>
          </a:xfrm>
          <a:prstGeom prst="rect">
            <a:avLst/>
          </a:prstGeom>
          <a:noFill/>
          <a:ln w="9525">
            <a:noFill/>
            <a:miter lim="800000"/>
            <a:headEnd/>
            <a:tailEnd/>
          </a:ln>
        </p:spPr>
      </p:pic>
      <p:cxnSp>
        <p:nvCxnSpPr>
          <p:cNvPr id="9" name="Connecteur droit 8"/>
          <p:cNvCxnSpPr/>
          <p:nvPr/>
        </p:nvCxnSpPr>
        <p:spPr>
          <a:xfrm>
            <a:off x="50694" y="1118838"/>
            <a:ext cx="10529059"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10800000">
            <a:off x="141808" y="7454030"/>
            <a:ext cx="1052697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srcRect/>
          <a:stretch>
            <a:fillRect/>
          </a:stretch>
        </p:blipFill>
        <p:spPr bwMode="auto">
          <a:xfrm rot="10800000">
            <a:off x="367769" y="7101957"/>
            <a:ext cx="2173258" cy="768324"/>
          </a:xfrm>
          <a:prstGeom prst="rect">
            <a:avLst/>
          </a:prstGeom>
          <a:noFill/>
          <a:ln w="9525">
            <a:noFill/>
            <a:miter lim="800000"/>
            <a:headEnd/>
            <a:tailEnd/>
          </a:ln>
        </p:spPr>
      </p:pic>
      <p:sp>
        <p:nvSpPr>
          <p:cNvPr id="12" name="ZoneTexte 1"/>
          <p:cNvSpPr txBox="1"/>
          <p:nvPr/>
        </p:nvSpPr>
        <p:spPr>
          <a:xfrm>
            <a:off x="137278" y="1187638"/>
            <a:ext cx="10429948" cy="646331"/>
          </a:xfrm>
          <a:prstGeom prst="rect">
            <a:avLst/>
          </a:prstGeom>
          <a:solidFill>
            <a:schemeClr val="accent2">
              <a:lumMod val="50000"/>
            </a:schemeClr>
          </a:solidFill>
          <a:ln w="76200">
            <a:no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ar-DZ" sz="3600" b="1" cap="all" dirty="0">
                <a:solidFill>
                  <a:prstClr val="white"/>
                </a:solidFill>
                <a:latin typeface="Monotype Koufi" pitchFamily="2" charset="-78"/>
                <a:ea typeface="Monotype Koufi" pitchFamily="2" charset="-78"/>
                <a:cs typeface="Monotype Koufi" pitchFamily="2" charset="-78"/>
              </a:rPr>
              <a:t>                             </a:t>
            </a:r>
            <a:r>
              <a:rPr lang="ar-SA" sz="3600" b="1" dirty="0">
                <a:latin typeface="Monotype Koufi" pitchFamily="2" charset="-78"/>
                <a:ea typeface="Monotype Koufi" pitchFamily="2" charset="-78"/>
                <a:cs typeface="Monotype Koufi" pitchFamily="2" charset="-78"/>
              </a:rPr>
              <a:t>2-أسس وخصائص </a:t>
            </a:r>
            <a:r>
              <a:rPr lang="ar-DZ" sz="3600" b="1" dirty="0">
                <a:latin typeface="Monotype Koufi" pitchFamily="2" charset="-78"/>
                <a:ea typeface="Monotype Koufi" pitchFamily="2" charset="-78"/>
                <a:cs typeface="Monotype Koufi" pitchFamily="2" charset="-78"/>
                <a:hlinkClick r:id="rId5" action="ppaction://hlinkfile"/>
              </a:rPr>
              <a:t>ا</a:t>
            </a:r>
            <a:r>
              <a:rPr lang="ar-SA" sz="3600" b="1" dirty="0">
                <a:latin typeface="Monotype Koufi" pitchFamily="2" charset="-78"/>
                <a:ea typeface="Monotype Koufi" pitchFamily="2" charset="-78"/>
                <a:cs typeface="Monotype Koufi" pitchFamily="2" charset="-78"/>
                <a:hlinkClick r:id="rId5" action="ppaction://hlinkfile"/>
              </a:rPr>
              <a:t>لمقاربة بالكفاءات</a:t>
            </a:r>
            <a:endParaRPr lang="fr-FR" sz="2800" b="1" dirty="0">
              <a:solidFill>
                <a:schemeClr val="bg1"/>
              </a:solidFill>
            </a:endParaRPr>
          </a:p>
        </p:txBody>
      </p:sp>
      <p:sp>
        <p:nvSpPr>
          <p:cNvPr id="14" name="ZoneTexte 7"/>
          <p:cNvSpPr txBox="1">
            <a:spLocks noChangeArrowheads="1"/>
          </p:cNvSpPr>
          <p:nvPr/>
        </p:nvSpPr>
        <p:spPr bwMode="auto">
          <a:xfrm>
            <a:off x="78402" y="350103"/>
            <a:ext cx="7410726" cy="1077218"/>
          </a:xfrm>
          <a:prstGeom prst="rect">
            <a:avLst/>
          </a:prstGeom>
          <a:noFill/>
          <a:ln w="9525">
            <a:noFill/>
            <a:miter lim="800000"/>
            <a:headEnd/>
            <a:tailEnd/>
          </a:ln>
        </p:spPr>
        <p:txBody>
          <a:bodyPr wrap="square">
            <a:spAutoFit/>
          </a:bodyPr>
          <a:lstStyle/>
          <a:p>
            <a:pPr indent="457106" algn="ctr" rtl="1" fontAlgn="base">
              <a:spcBef>
                <a:spcPct val="0"/>
              </a:spcBef>
              <a:spcAft>
                <a:spcPct val="0"/>
              </a:spcAft>
            </a:pPr>
            <a:r>
              <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استــــغلال البــــرامج المصممــــــة وفق المقاربة بالكفاءات النسخة </a:t>
            </a:r>
            <a:r>
              <a:rPr lang="ar-DZ" sz="2800" b="1" dirty="0" err="1">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rPr>
              <a:t>المحينة</a:t>
            </a:r>
            <a:endParaRPr lang="ar-DZ" sz="2800" b="1" dirty="0">
              <a:ln w="1905"/>
              <a:solidFill>
                <a:schemeClr val="tx2">
                  <a:lumMod val="60000"/>
                  <a:lumOff val="40000"/>
                </a:schemeClr>
              </a:solidFill>
              <a:effectLst>
                <a:innerShdw blurRad="69850" dist="43180" dir="5400000">
                  <a:srgbClr val="000000">
                    <a:alpha val="65000"/>
                  </a:srgbClr>
                </a:innerShdw>
              </a:effectLst>
              <a:latin typeface="Arabic Transparent"/>
              <a:ea typeface="Times New Roman" pitchFamily="18" charset="0"/>
              <a:cs typeface="Traditional Arabic" pitchFamily="18" charset="-78"/>
            </a:endParaRPr>
          </a:p>
          <a:p>
            <a:pPr indent="457106" algn="ctr" rtl="1" fontAlgn="base">
              <a:spcBef>
                <a:spcPct val="0"/>
              </a:spcBef>
              <a:spcAft>
                <a:spcPct val="0"/>
              </a:spcAft>
            </a:pPr>
            <a:endParaRPr lang="ar-DZ" sz="3600" b="1" dirty="0">
              <a:ln w="1905"/>
              <a:solidFill>
                <a:schemeClr val="tx2">
                  <a:lumMod val="60000"/>
                  <a:lumOff val="40000"/>
                </a:schemeClr>
              </a:solidFill>
              <a:effectLst>
                <a:innerShdw blurRad="69850" dist="43180" dir="5400000">
                  <a:srgbClr val="000000">
                    <a:alpha val="65000"/>
                  </a:srgbClr>
                </a:innerShdw>
              </a:effectLst>
              <a:latin typeface="Arial" pitchFamily="34" charset="0"/>
              <a:ea typeface="Times New Roman" pitchFamily="18" charset="0"/>
              <a:cs typeface="Arial" pitchFamily="34" charset="0"/>
            </a:endParaRPr>
          </a:p>
        </p:txBody>
      </p:sp>
      <p:sp>
        <p:nvSpPr>
          <p:cNvPr id="15" name="Rectangle : coins arrondis 3">
            <a:extLst>
              <a:ext uri="{FF2B5EF4-FFF2-40B4-BE49-F238E27FC236}">
                <a16:creationId xmlns:a16="http://schemas.microsoft.com/office/drawing/2014/main" id="{56409F9F-0F01-5697-25C9-363B244EF855}"/>
              </a:ext>
            </a:extLst>
          </p:cNvPr>
          <p:cNvSpPr/>
          <p:nvPr/>
        </p:nvSpPr>
        <p:spPr>
          <a:xfrm>
            <a:off x="3930582" y="2224641"/>
            <a:ext cx="3150015" cy="598141"/>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defTabSz="457200">
              <a:spcBef>
                <a:spcPts val="1000"/>
              </a:spcBef>
              <a:buClr>
                <a:srgbClr val="90C226"/>
              </a:buClr>
              <a:buSzPct val="80000"/>
            </a:pPr>
            <a:r>
              <a:rPr lang="ar-DZ" sz="3200" b="1" dirty="0">
                <a:solidFill>
                  <a:schemeClr val="tx1"/>
                </a:solidFill>
                <a:latin typeface="Sakkal Majalla" pitchFamily="2" charset="-78"/>
                <a:cs typeface="Sakkal Majalla" pitchFamily="2" charset="-78"/>
              </a:rPr>
              <a:t>وهي تقوم على</a:t>
            </a:r>
            <a:endParaRPr lang="fr-FR" sz="3200" b="1" dirty="0">
              <a:solidFill>
                <a:schemeClr val="tx1"/>
              </a:solidFill>
              <a:latin typeface="Sakkal Majalla" pitchFamily="2" charset="-78"/>
              <a:cs typeface="Sakkal Majalla" pitchFamily="2" charset="-78"/>
            </a:endParaRPr>
          </a:p>
        </p:txBody>
      </p:sp>
      <p:sp>
        <p:nvSpPr>
          <p:cNvPr id="16" name="ZoneTexte 6">
            <a:extLst>
              <a:ext uri="{FF2B5EF4-FFF2-40B4-BE49-F238E27FC236}">
                <a16:creationId xmlns:a16="http://schemas.microsoft.com/office/drawing/2014/main" id="{ED2AD1D1-4C2D-8CA1-FCB1-06BEE5034910}"/>
              </a:ext>
            </a:extLst>
          </p:cNvPr>
          <p:cNvSpPr txBox="1"/>
          <p:nvPr/>
        </p:nvSpPr>
        <p:spPr>
          <a:xfrm>
            <a:off x="-1330004" y="3188447"/>
            <a:ext cx="10784353" cy="4272965"/>
          </a:xfrm>
          <a:prstGeom prst="rect">
            <a:avLst/>
          </a:prstGeom>
          <a:noFill/>
        </p:spPr>
        <p:txBody>
          <a:bodyPr wrap="square">
            <a:spAutoFit/>
          </a:bodyPr>
          <a:lstStyle/>
          <a:p>
            <a:pPr marL="342900" lvl="0" indent="-342900" algn="r" rtl="1">
              <a:lnSpc>
                <a:spcPct val="150000"/>
              </a:lnSpc>
              <a:spcBef>
                <a:spcPts val="1000"/>
              </a:spcBef>
              <a:buClr>
                <a:schemeClr val="accent2">
                  <a:lumMod val="40000"/>
                  <a:lumOff val="60000"/>
                </a:schemeClr>
              </a:buClr>
              <a:buSzPct val="80000"/>
              <a:buFont typeface="Wingdings" panose="05000000000000000000"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تحديد الكفاءات المرتبطة بممارسة مهنة معينة؛</a:t>
            </a:r>
          </a:p>
          <a:p>
            <a:pPr marL="342900" lvl="0" indent="-342900" algn="r" rtl="1">
              <a:lnSpc>
                <a:spcPct val="150000"/>
              </a:lnSpc>
              <a:spcBef>
                <a:spcPts val="1000"/>
              </a:spcBef>
              <a:buClr>
                <a:schemeClr val="accent2">
                  <a:lumMod val="40000"/>
                  <a:lumOff val="60000"/>
                </a:schemeClr>
              </a:buClr>
              <a:buSzPct val="80000"/>
              <a:buFont typeface="Wingdings" panose="05000000000000000000"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صياغتها في شكل أهداف ومعايير ضمن برنامج </a:t>
            </a:r>
            <a:r>
              <a:rPr lang="ar-DZ" sz="2800" dirty="0" err="1">
                <a:effectLst>
                  <a:outerShdw blurRad="38100" dist="38100" dir="2700000" algn="tl">
                    <a:srgbClr val="000000">
                      <a:alpha val="43137"/>
                    </a:srgbClr>
                  </a:outerShdw>
                </a:effectLst>
                <a:latin typeface="Sakkal Majalla" pitchFamily="2" charset="-78"/>
                <a:cs typeface="Sakkal Majalla" pitchFamily="2" charset="-78"/>
              </a:rPr>
              <a:t>ال</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دراس</a:t>
            </a:r>
            <a:r>
              <a:rPr lang="ar-DZ" sz="2800" dirty="0" err="1">
                <a:effectLst>
                  <a:outerShdw blurRad="38100" dist="38100" dir="2700000" algn="tl">
                    <a:srgbClr val="000000">
                      <a:alpha val="43137"/>
                    </a:srgbClr>
                  </a:outerShdw>
                </a:effectLst>
                <a:latin typeface="Sakkal Majalla" pitchFamily="2" charset="-78"/>
                <a:cs typeface="Sakkal Majalla" pitchFamily="2" charset="-78"/>
              </a:rPr>
              <a:t>ات</a:t>
            </a:r>
            <a:r>
              <a:rPr lang="ar-SA" sz="2800" dirty="0">
                <a:effectLst>
                  <a:outerShdw blurRad="38100" dist="38100" dir="2700000" algn="tl">
                    <a:srgbClr val="000000">
                      <a:alpha val="43137"/>
                    </a:srgbClr>
                  </a:outerShdw>
                </a:effectLst>
                <a:latin typeface="Sakkal Majalla" pitchFamily="2" charset="-78"/>
                <a:cs typeface="Sakkal Majalla" pitchFamily="2" charset="-78"/>
              </a:rPr>
              <a:t>؛</a:t>
            </a:r>
          </a:p>
          <a:p>
            <a:pPr marL="342900" lvl="0" indent="-342900" algn="r" rtl="1">
              <a:lnSpc>
                <a:spcPct val="150000"/>
              </a:lnSpc>
              <a:spcBef>
                <a:spcPts val="1000"/>
              </a:spcBef>
              <a:buClr>
                <a:schemeClr val="accent2">
                  <a:lumMod val="40000"/>
                  <a:lumOff val="60000"/>
                </a:schemeClr>
              </a:buClr>
              <a:buSzPct val="80000"/>
              <a:buFont typeface="Wingdings" panose="05000000000000000000"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توفير الشروط المادية </a:t>
            </a:r>
            <a:r>
              <a:rPr lang="ar-SA" sz="2800" dirty="0" err="1">
                <a:effectLst>
                  <a:outerShdw blurRad="38100" dist="38100" dir="2700000" algn="tl">
                    <a:srgbClr val="000000">
                      <a:alpha val="43137"/>
                    </a:srgbClr>
                  </a:outerShdw>
                </a:effectLst>
                <a:latin typeface="Sakkal Majalla" pitchFamily="2" charset="-78"/>
                <a:cs typeface="Sakkal Majalla" pitchFamily="2" charset="-78"/>
              </a:rPr>
              <a:t>و</a:t>
            </a:r>
            <a:r>
              <a:rPr lang="ar-DZ" sz="2800" dirty="0">
                <a:effectLst>
                  <a:outerShdw blurRad="38100" dist="38100" dir="2700000" algn="tl">
                    <a:srgbClr val="000000">
                      <a:alpha val="43137"/>
                    </a:srgbClr>
                  </a:outerShdw>
                </a:effectLst>
                <a:latin typeface="Sakkal Majalla" pitchFamily="2" charset="-78"/>
                <a:cs typeface="Sakkal Majalla" pitchFamily="2" charset="-78"/>
              </a:rPr>
              <a:t> </a:t>
            </a:r>
            <a:r>
              <a:rPr lang="ar-SA" sz="2800" dirty="0">
                <a:effectLst>
                  <a:outerShdw blurRad="38100" dist="38100" dir="2700000" algn="tl">
                    <a:srgbClr val="000000">
                      <a:alpha val="43137"/>
                    </a:srgbClr>
                  </a:outerShdw>
                </a:effectLst>
                <a:latin typeface="Sakkal Majalla" pitchFamily="2" charset="-78"/>
                <a:cs typeface="Sakkal Majalla" pitchFamily="2" charset="-78"/>
              </a:rPr>
              <a:t>البيداغوجية التي تتيح تنمية كل كفاءة؛</a:t>
            </a:r>
          </a:p>
          <a:p>
            <a:pPr marL="342900" lvl="0" indent="-342900" algn="r" rtl="1">
              <a:lnSpc>
                <a:spcPct val="150000"/>
              </a:lnSpc>
              <a:spcBef>
                <a:spcPts val="1000"/>
              </a:spcBef>
              <a:buClr>
                <a:schemeClr val="accent2">
                  <a:lumMod val="40000"/>
                  <a:lumOff val="60000"/>
                </a:schemeClr>
              </a:buClr>
              <a:buSzPct val="80000"/>
              <a:buFont typeface="Wingdings" panose="05000000000000000000" pitchFamily="2" charset="2"/>
              <a:buChar char="q"/>
            </a:pPr>
            <a:r>
              <a:rPr lang="ar-SA" sz="2800" dirty="0">
                <a:effectLst>
                  <a:outerShdw blurRad="38100" dist="38100" dir="2700000" algn="tl">
                    <a:srgbClr val="000000">
                      <a:alpha val="43137"/>
                    </a:srgbClr>
                  </a:outerShdw>
                </a:effectLst>
                <a:latin typeface="Sakkal Majalla" pitchFamily="2" charset="-78"/>
                <a:cs typeface="Sakkal Majalla" pitchFamily="2" charset="-78"/>
              </a:rPr>
              <a:t>المصادقة على اكتساب الكفاءة؛</a:t>
            </a:r>
          </a:p>
          <a:p>
            <a:pPr marL="342900" lvl="0" indent="-342900" algn="ctr" rtl="1">
              <a:lnSpc>
                <a:spcPct val="150000"/>
              </a:lnSpc>
              <a:spcBef>
                <a:spcPts val="1000"/>
              </a:spcBef>
              <a:buClr>
                <a:schemeClr val="accent2">
                  <a:lumMod val="40000"/>
                  <a:lumOff val="60000"/>
                </a:schemeClr>
              </a:buClr>
              <a:buSzPct val="80000"/>
            </a:pPr>
            <a:r>
              <a:rPr lang="ar-SA" sz="2800" dirty="0">
                <a:effectLst>
                  <a:outerShdw blurRad="38100" dist="38100" dir="2700000" algn="tl">
                    <a:srgbClr val="000000">
                      <a:alpha val="43137"/>
                    </a:srgbClr>
                  </a:outerShdw>
                </a:effectLst>
                <a:latin typeface="Sakkal Majalla" pitchFamily="2" charset="-78"/>
                <a:cs typeface="Sakkal Majalla" pitchFamily="2" charset="-78"/>
              </a:rPr>
              <a:t>وبالتالي، فهي مقاربة منهجية </a:t>
            </a:r>
            <a:r>
              <a:rPr lang="ar-DZ" sz="2800" dirty="0">
                <a:effectLst>
                  <a:outerShdw blurRad="38100" dist="38100" dir="2700000" algn="tl">
                    <a:srgbClr val="000000">
                      <a:alpha val="43137"/>
                    </a:srgbClr>
                  </a:outerShdw>
                </a:effectLst>
                <a:latin typeface="Sakkal Majalla" pitchFamily="2" charset="-78"/>
                <a:cs typeface="Sakkal Majalla" pitchFamily="2" charset="-78"/>
              </a:rPr>
              <a:t>شاملة</a:t>
            </a:r>
            <a:r>
              <a:rPr lang="ar-DZ" sz="2800" dirty="0">
                <a:effectLst>
                  <a:outerShdw blurRad="38100" dist="38100" dir="2700000" algn="tl">
                    <a:srgbClr val="000000">
                      <a:alpha val="43137"/>
                    </a:srgbClr>
                  </a:outerShdw>
                </a:effectLst>
                <a:latin typeface="Trebuchet MS" panose="020B0603020202020204" pitchFamily="34" charset="0"/>
              </a:rPr>
              <a:t> </a:t>
            </a:r>
            <a:r>
              <a:rPr lang="ar-SA" sz="2800" dirty="0">
                <a:effectLst>
                  <a:outerShdw blurRad="38100" dist="38100" dir="2700000" algn="tl">
                    <a:srgbClr val="000000">
                      <a:alpha val="43137"/>
                    </a:srgbClr>
                  </a:outerShdw>
                </a:effectLst>
                <a:latin typeface="Trebuchet MS" panose="020B0603020202020204" pitchFamily="34" charset="0"/>
              </a:rPr>
              <a:t>(</a:t>
            </a:r>
            <a:r>
              <a:rPr lang="fr-FR" sz="2800" dirty="0" err="1">
                <a:effectLst>
                  <a:outerShdw blurRad="38100" dist="38100" dir="2700000" algn="tl">
                    <a:srgbClr val="000000">
                      <a:alpha val="43137"/>
                    </a:srgbClr>
                  </a:outerShdw>
                </a:effectLst>
                <a:latin typeface="Trebuchet MS" panose="020B0603020202020204" pitchFamily="34" charset="0"/>
              </a:rPr>
              <a:t>curriculaire</a:t>
            </a:r>
            <a:r>
              <a:rPr lang="ar-DZ" sz="2800" dirty="0">
                <a:effectLst>
                  <a:outerShdw blurRad="38100" dist="38100" dir="2700000" algn="tl">
                    <a:srgbClr val="000000">
                      <a:alpha val="43137"/>
                    </a:srgbClr>
                  </a:outerShdw>
                </a:effectLst>
                <a:latin typeface="Trebuchet MS" panose="020B0603020202020204" pitchFamily="34" charset="0"/>
              </a:rPr>
              <a:t>)</a:t>
            </a:r>
            <a:endParaRPr lang="fr-FR" sz="2800" dirty="0">
              <a:effectLst>
                <a:outerShdw blurRad="38100" dist="38100" dir="2700000" algn="tl">
                  <a:srgbClr val="000000">
                    <a:alpha val="43137"/>
                  </a:srgbClr>
                </a:outerShdw>
              </a:effectLst>
              <a:latin typeface="Trebuchet MS" panose="020B0603020202020204" pitchFamily="34" charset="0"/>
            </a:endParaRPr>
          </a:p>
          <a:p>
            <a:pPr lvl="0" algn="ctr" defTabSz="457200" rtl="1">
              <a:spcBef>
                <a:spcPts val="1000"/>
              </a:spcBef>
              <a:buClr>
                <a:schemeClr val="accent2">
                  <a:lumMod val="40000"/>
                  <a:lumOff val="60000"/>
                </a:schemeClr>
              </a:buClr>
              <a:buSzPct val="80000"/>
            </a:pPr>
            <a:endParaRPr lang="fr-FR" sz="2000" dirty="0">
              <a:effectLst>
                <a:outerShdw blurRad="38100" dist="38100" dir="2700000" algn="tl">
                  <a:srgbClr val="000000">
                    <a:alpha val="43137"/>
                  </a:srgbClr>
                </a:outerShdw>
              </a:effectLst>
              <a:latin typeface="Trebuchet MS" panose="020B0603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39853</TotalTime>
  <Words>4588</Words>
  <Application>Microsoft Office PowerPoint</Application>
  <PresentationFormat>Personnalisé</PresentationFormat>
  <Paragraphs>596</Paragraphs>
  <Slides>51</Slides>
  <Notes>0</Notes>
  <HiddenSlides>0</HiddenSlides>
  <MMClips>0</MMClips>
  <ScaleCrop>false</ScaleCrop>
  <HeadingPairs>
    <vt:vector size="6" baseType="variant">
      <vt:variant>
        <vt:lpstr>Polices utilisées</vt:lpstr>
      </vt:variant>
      <vt:variant>
        <vt:i4>13</vt:i4>
      </vt:variant>
      <vt:variant>
        <vt:lpstr>Thème</vt:lpstr>
      </vt:variant>
      <vt:variant>
        <vt:i4>1</vt:i4>
      </vt:variant>
      <vt:variant>
        <vt:lpstr>Titres des diapositives</vt:lpstr>
      </vt:variant>
      <vt:variant>
        <vt:i4>51</vt:i4>
      </vt:variant>
    </vt:vector>
  </HeadingPairs>
  <TitlesOfParts>
    <vt:vector size="65" baseType="lpstr">
      <vt:lpstr>SimSun</vt:lpstr>
      <vt:lpstr>Andalus</vt:lpstr>
      <vt:lpstr>Arabic Transparent</vt:lpstr>
      <vt:lpstr>Arial</vt:lpstr>
      <vt:lpstr>Bradley Hand ITC</vt:lpstr>
      <vt:lpstr>Calibri</vt:lpstr>
      <vt:lpstr>Century Gothic</vt:lpstr>
      <vt:lpstr>Gill Sans MT</vt:lpstr>
      <vt:lpstr>Monotype Koufi</vt:lpstr>
      <vt:lpstr>Sakkal Majalla</vt:lpstr>
      <vt:lpstr>Trebuchet MS</vt:lpstr>
      <vt:lpstr>Wingdings</vt:lpstr>
      <vt:lpstr>Wingdings 2</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compaq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drid</dc:creator>
  <cp:lastModifiedBy>acer</cp:lastModifiedBy>
  <cp:revision>810</cp:revision>
  <dcterms:created xsi:type="dcterms:W3CDTF">2018-10-08T09:15:54Z</dcterms:created>
  <dcterms:modified xsi:type="dcterms:W3CDTF">2025-09-09T13:03:50Z</dcterms:modified>
</cp:coreProperties>
</file>