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94660"/>
  </p:normalViewPr>
  <p:slideViewPr>
    <p:cSldViewPr>
      <p:cViewPr>
        <p:scale>
          <a:sx n="100" d="100"/>
          <a:sy n="100" d="100"/>
        </p:scale>
        <p:origin x="522" y="-57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Connecteur droit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fr-FR" smtClean="0"/>
              <a:t>Cliquez pour modifier le style du titre</a:t>
            </a:r>
            <a:endParaRPr kumimoji="0" lang="en-US"/>
          </a:p>
        </p:txBody>
      </p:sp>
      <p:sp>
        <p:nvSpPr>
          <p:cNvPr id="25" name="Sous-titr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31" name="Espace réservé de la date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16301226-836D-4613-B83A-508678F85692}" type="datetimeFigureOut">
              <a:rPr lang="fr-FR" smtClean="0"/>
              <a:pPr/>
              <a:t>19/01/2022</a:t>
            </a:fld>
            <a:endParaRPr lang="fr-FR"/>
          </a:p>
        </p:txBody>
      </p:sp>
      <p:sp>
        <p:nvSpPr>
          <p:cNvPr id="18" name="Espace réservé du pied de page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fr-FR"/>
          </a:p>
        </p:txBody>
      </p:sp>
      <p:sp>
        <p:nvSpPr>
          <p:cNvPr id="29" name="Espace réservé du numéro de diapositive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5528743-FBD1-4549-99DC-560AF5517D85}"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53200" y="274955"/>
            <a:ext cx="1524000" cy="5851525"/>
          </a:xfrm>
        </p:spPr>
        <p:txBody>
          <a:bodyPr vert="eaVert" ancho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2"/>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242816" y="6557946"/>
            <a:ext cx="2002464" cy="226902"/>
          </a:xfrm>
        </p:spPr>
        <p:txBody>
          <a:bodyPr/>
          <a:lstStyle/>
          <a:p>
            <a:fld id="{16301226-836D-4613-B83A-508678F85692}" type="datetimeFigureOut">
              <a:rPr lang="fr-FR" smtClean="0"/>
              <a:pPr/>
              <a:t>19/01/2022</a:t>
            </a:fld>
            <a:endParaRPr lang="fr-FR"/>
          </a:p>
        </p:txBody>
      </p:sp>
      <p:sp>
        <p:nvSpPr>
          <p:cNvPr id="5" name="Espace réservé du pied de page 4"/>
          <p:cNvSpPr>
            <a:spLocks noGrp="1"/>
          </p:cNvSpPr>
          <p:nvPr>
            <p:ph type="ftr" sz="quarter" idx="11"/>
          </p:nvPr>
        </p:nvSpPr>
        <p:spPr>
          <a:xfrm>
            <a:off x="457200" y="6556248"/>
            <a:ext cx="3657600" cy="228600"/>
          </a:xfrm>
        </p:spPr>
        <p:txBody>
          <a:bodyPr/>
          <a:lstStyle/>
          <a:p>
            <a:endParaRPr lang="fr-FR"/>
          </a:p>
        </p:txBody>
      </p:sp>
      <p:sp>
        <p:nvSpPr>
          <p:cNvPr id="6" name="Espace réservé du numéro de diapositive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5528743-FBD1-4549-99DC-560AF5517D85}"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6301226-836D-4613-B83A-508678F85692}" type="datetimeFigureOut">
              <a:rPr lang="fr-FR" smtClean="0"/>
              <a:pPr/>
              <a:t>19/01/2022</a:t>
            </a:fld>
            <a:endParaRPr lang="fr-FR"/>
          </a:p>
        </p:txBody>
      </p:sp>
      <p:sp>
        <p:nvSpPr>
          <p:cNvPr id="5" name="Espace réservé du pied de page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fr-FR"/>
          </a:p>
        </p:txBody>
      </p:sp>
      <p:sp>
        <p:nvSpPr>
          <p:cNvPr id="6" name="Espace réservé du numéro de diapositive 5"/>
          <p:cNvSpPr>
            <a:spLocks noGrp="1"/>
          </p:cNvSpPr>
          <p:nvPr>
            <p:ph type="sldNum" sz="quarter" idx="12"/>
          </p:nvPr>
        </p:nvSpPr>
        <p:spPr>
          <a:xfrm>
            <a:off x="6733952" y="6555112"/>
            <a:ext cx="588336" cy="228600"/>
          </a:xfrm>
        </p:spPr>
        <p:txBody>
          <a:bodyPr/>
          <a:lstStyle/>
          <a:p>
            <a:fld id="{F5528743-FBD1-4549-99DC-560AF5517D85}"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nchor="b"/>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solidFill>
                  <a:schemeClr val="tx2"/>
                </a:solidFill>
              </a:defRPr>
            </a:lvl1pPr>
            <a:extLst/>
          </a:lstStyle>
          <a:p>
            <a:fld id="{16301226-836D-4613-B83A-508678F85692}" type="datetimeFigureOut">
              <a:rPr lang="fr-FR" smtClean="0"/>
              <a:pPr/>
              <a:t>19/01/2022</a:t>
            </a:fld>
            <a:endParaRPr lang="fr-FR"/>
          </a:p>
        </p:txBody>
      </p:sp>
      <p:sp>
        <p:nvSpPr>
          <p:cNvPr id="3" name="Espace réservé du pied de page 2"/>
          <p:cNvSpPr>
            <a:spLocks noGrp="1"/>
          </p:cNvSpPr>
          <p:nvPr>
            <p:ph type="ftr" sz="quarter" idx="11"/>
          </p:nvPr>
        </p:nvSpPr>
        <p:spPr/>
        <p:txBody>
          <a:bodyPr/>
          <a:lstStyle>
            <a:lvl1pPr>
              <a:defRPr>
                <a:solidFill>
                  <a:schemeClr val="tx2"/>
                </a:solidFill>
              </a:defRPr>
            </a:lvl1pPr>
            <a:extLst/>
          </a:lstStyle>
          <a:p>
            <a:endParaRPr lang="fr-FR"/>
          </a:p>
        </p:txBody>
      </p:sp>
      <p:sp>
        <p:nvSpPr>
          <p:cNvPr id="4" name="Espace réservé du numéro de diapositive 3"/>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5528743-FBD1-4549-99DC-560AF5517D85}"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fr-FR" smtClean="0"/>
              <a:t>Cliquez pour modifier le style du titre</a:t>
            </a:r>
            <a:endParaRPr kumimoji="0" lang="en-US" dirty="0"/>
          </a:p>
        </p:txBody>
      </p:sp>
      <p:sp>
        <p:nvSpPr>
          <p:cNvPr id="4" name="Espace réservé du texte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16301226-836D-4613-B83A-508678F85692}" type="datetimeFigureOut">
              <a:rPr lang="fr-FR" smtClean="0"/>
              <a:pPr/>
              <a:t>19/01/2022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5528743-FBD1-4549-99DC-560AF5517D85}" type="slidenum">
              <a:rPr lang="fr-FR" smtClean="0"/>
              <a:pPr/>
              <a:t>‹N°›</a:t>
            </a:fld>
            <a:endParaRPr lang="fr-FR"/>
          </a:p>
        </p:txBody>
      </p:sp>
      <p:sp>
        <p:nvSpPr>
          <p:cNvPr id="10" name="Espace réservé pour une image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fr-FR" smtClean="0"/>
              <a:t>Cliquez sur l'icône pour ajouter une image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Espace réservé du titre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fr-FR" smtClean="0"/>
              <a:t>Cliquez pour modifier le style du titre</a:t>
            </a:r>
            <a:endParaRPr kumimoji="0" lang="en-US"/>
          </a:p>
        </p:txBody>
      </p:sp>
      <p:sp>
        <p:nvSpPr>
          <p:cNvPr id="31" name="Espace réservé du texte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7" name="Espace réservé de la date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6301226-836D-4613-B83A-508678F85692}" type="datetimeFigureOut">
              <a:rPr lang="fr-FR" smtClean="0"/>
              <a:pPr/>
              <a:t>19/01/2022</a:t>
            </a:fld>
            <a:endParaRPr lang="fr-FR"/>
          </a:p>
        </p:txBody>
      </p:sp>
      <p:sp>
        <p:nvSpPr>
          <p:cNvPr id="4" name="Espace réservé du pied de page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fr-FR"/>
          </a:p>
        </p:txBody>
      </p:sp>
      <p:sp>
        <p:nvSpPr>
          <p:cNvPr id="16" name="Espace réservé du numéro de diapositive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5528743-FBD1-4549-99DC-560AF5517D85}"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714612" y="2928934"/>
            <a:ext cx="6143668" cy="1538278"/>
          </a:xfrm>
        </p:spPr>
        <p:txBody>
          <a:bodyPr/>
          <a:lstStyle/>
          <a:p>
            <a:pPr lvl="0"/>
            <a:r>
              <a:rPr lang="fr-FR" i="1" u="sng" dirty="0" smtClean="0"/>
              <a:t>Contenu du plan de cours :</a:t>
            </a:r>
            <a:r>
              <a:rPr lang="fr-FR" dirty="0" smtClean="0"/>
              <a:t/>
            </a:r>
            <a:br>
              <a:rPr lang="fr-FR" dirty="0" smtClean="0"/>
            </a:b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nvGraphicFramePr>
        <p:xfrm>
          <a:off x="357160" y="357166"/>
          <a:ext cx="7572426" cy="6313084"/>
        </p:xfrm>
        <a:graphic>
          <a:graphicData uri="http://schemas.openxmlformats.org/drawingml/2006/table">
            <a:tbl>
              <a:tblPr/>
              <a:tblGrid>
                <a:gridCol w="1848815">
                  <a:extLst>
                    <a:ext uri="{9D8B030D-6E8A-4147-A177-3AD203B41FA5}">
                      <a16:colId xmlns:a16="http://schemas.microsoft.com/office/drawing/2014/main" val="20000"/>
                    </a:ext>
                  </a:extLst>
                </a:gridCol>
                <a:gridCol w="3145276">
                  <a:extLst>
                    <a:ext uri="{9D8B030D-6E8A-4147-A177-3AD203B41FA5}">
                      <a16:colId xmlns:a16="http://schemas.microsoft.com/office/drawing/2014/main" val="20001"/>
                    </a:ext>
                  </a:extLst>
                </a:gridCol>
                <a:gridCol w="2578335">
                  <a:extLst>
                    <a:ext uri="{9D8B030D-6E8A-4147-A177-3AD203B41FA5}">
                      <a16:colId xmlns:a16="http://schemas.microsoft.com/office/drawing/2014/main" val="20002"/>
                    </a:ext>
                  </a:extLst>
                </a:gridCol>
              </a:tblGrid>
              <a:tr h="417678">
                <a:tc>
                  <a:txBody>
                    <a:bodyPr/>
                    <a:lstStyle/>
                    <a:p>
                      <a:pPr algn="ctr">
                        <a:lnSpc>
                          <a:spcPct val="115000"/>
                        </a:lnSpc>
                        <a:spcAft>
                          <a:spcPts val="0"/>
                        </a:spcAft>
                      </a:pPr>
                      <a:r>
                        <a:rPr lang="fr-FR" sz="1200" b="1" dirty="0">
                          <a:latin typeface="Arial"/>
                          <a:ea typeface="Calibri"/>
                          <a:cs typeface="Arial"/>
                        </a:rPr>
                        <a:t>ACTIVITE</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latin typeface="Arial"/>
                          <a:ea typeface="Calibri"/>
                          <a:cs typeface="Arial"/>
                        </a:rPr>
                        <a:t>FORMATEUR</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200" b="1" dirty="0">
                          <a:latin typeface="Arial"/>
                          <a:ea typeface="Calibri"/>
                          <a:cs typeface="Arial"/>
                        </a:rPr>
                        <a:t>STAGIAIRE</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49224">
                <a:tc>
                  <a:txBody>
                    <a:bodyPr/>
                    <a:lstStyle/>
                    <a:p>
                      <a:pPr>
                        <a:lnSpc>
                          <a:spcPct val="115000"/>
                        </a:lnSpc>
                        <a:spcAft>
                          <a:spcPts val="0"/>
                        </a:spcAft>
                      </a:pPr>
                      <a:r>
                        <a:rPr lang="fr-FR" sz="1200">
                          <a:latin typeface="Arial"/>
                          <a:ea typeface="Calibri"/>
                          <a:cs typeface="Arial"/>
                        </a:rPr>
                        <a:t>Séance de laboratoire</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Explique l’expérimentation à</a:t>
                      </a:r>
                      <a:endParaRPr lang="fr-FR" sz="1200">
                        <a:latin typeface="Calibri"/>
                        <a:ea typeface="Calibri"/>
                        <a:cs typeface="Arial"/>
                      </a:endParaRPr>
                    </a:p>
                    <a:p>
                      <a:pPr>
                        <a:lnSpc>
                          <a:spcPct val="115000"/>
                        </a:lnSpc>
                        <a:spcAft>
                          <a:spcPts val="0"/>
                        </a:spcAft>
                      </a:pPr>
                      <a:r>
                        <a:rPr lang="fr-FR" sz="1200">
                          <a:latin typeface="Arial"/>
                          <a:ea typeface="Calibri"/>
                          <a:cs typeface="Arial"/>
                        </a:rPr>
                        <a:t>effectuer et supervise la démarche de l’élève</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Observe des phénomènes, vérifie des hypothèses, effectue des mesures et manipule-les</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instruments nécessaires à</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l’expérience, produit un rapport.</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20854">
                <a:tc>
                  <a:txBody>
                    <a:bodyPr/>
                    <a:lstStyle/>
                    <a:p>
                      <a:pPr>
                        <a:lnSpc>
                          <a:spcPct val="115000"/>
                        </a:lnSpc>
                        <a:spcAft>
                          <a:spcPts val="0"/>
                        </a:spcAft>
                      </a:pPr>
                      <a:r>
                        <a:rPr lang="fr-FR" sz="1200">
                          <a:latin typeface="Arial"/>
                          <a:ea typeface="Calibri"/>
                          <a:cs typeface="Arial"/>
                        </a:rPr>
                        <a:t>Travail en sous-groupe</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le travail à faire, supervise l’exercice, vérifie le niveau des apprentissages</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Participe, à l’intérieur d’un sous</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groupe, à l’activité suggérée</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7678">
                <a:tc>
                  <a:txBody>
                    <a:bodyPr/>
                    <a:lstStyle/>
                    <a:p>
                      <a:pPr>
                        <a:lnSpc>
                          <a:spcPct val="115000"/>
                        </a:lnSpc>
                        <a:spcAft>
                          <a:spcPts val="0"/>
                        </a:spcAft>
                      </a:pPr>
                      <a:r>
                        <a:rPr lang="fr-FR" sz="1200">
                          <a:latin typeface="Arial"/>
                          <a:ea typeface="Calibri"/>
                          <a:cs typeface="Arial"/>
                        </a:rPr>
                        <a:t>Tutorat</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Encadre le travail d’un élève</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Organise son temps et son travail, effectue le travail</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2177">
                <a:tc>
                  <a:txBody>
                    <a:bodyPr/>
                    <a:lstStyle/>
                    <a:p>
                      <a:pPr>
                        <a:lnSpc>
                          <a:spcPct val="115000"/>
                        </a:lnSpc>
                        <a:spcAft>
                          <a:spcPts val="0"/>
                        </a:spcAft>
                      </a:pPr>
                      <a:r>
                        <a:rPr lang="fr-FR" sz="1200">
                          <a:latin typeface="Arial"/>
                          <a:ea typeface="Calibri"/>
                          <a:cs typeface="Arial"/>
                        </a:rPr>
                        <a:t>Exposé étudiant</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Intervient peu, peut commenter</a:t>
                      </a:r>
                      <a:endParaRPr lang="fr-FR" sz="1200">
                        <a:latin typeface="Calibri"/>
                        <a:ea typeface="Calibri"/>
                        <a:cs typeface="Arial"/>
                      </a:endParaRPr>
                    </a:p>
                    <a:p>
                      <a:pPr>
                        <a:lnSpc>
                          <a:spcPct val="115000"/>
                        </a:lnSpc>
                        <a:spcAft>
                          <a:spcPts val="0"/>
                        </a:spcAft>
                      </a:pPr>
                      <a:r>
                        <a:rPr lang="fr-FR" sz="1200">
                          <a:latin typeface="Arial"/>
                          <a:ea typeface="Calibri"/>
                          <a:cs typeface="Arial"/>
                        </a:rPr>
                        <a:t>l’exposé à la fin de celui-ci</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Fait une présentation orale au</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groupe à partir de lectures et de</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recherches</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53031">
                <a:tc>
                  <a:txBody>
                    <a:bodyPr/>
                    <a:lstStyle/>
                    <a:p>
                      <a:pPr>
                        <a:lnSpc>
                          <a:spcPct val="115000"/>
                        </a:lnSpc>
                        <a:spcAft>
                          <a:spcPts val="0"/>
                        </a:spcAft>
                      </a:pPr>
                      <a:r>
                        <a:rPr lang="fr-FR" sz="1200">
                          <a:latin typeface="Arial"/>
                          <a:ea typeface="Calibri"/>
                          <a:cs typeface="Arial"/>
                        </a:rPr>
                        <a:t>Recherche enquête</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Agit comme personne-ressource, guide les stagiaires au cours de chacune des étapes</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Vérifie une hypothèse ou fait un</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compte rendu sur un sujet en</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appliquant une méthode de</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recherche particulière, produit un rapport écrit dans lequel sont</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consignés les résultats</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846677">
                <a:tc>
                  <a:txBody>
                    <a:bodyPr/>
                    <a:lstStyle/>
                    <a:p>
                      <a:pPr>
                        <a:lnSpc>
                          <a:spcPct val="115000"/>
                        </a:lnSpc>
                        <a:spcAft>
                          <a:spcPts val="0"/>
                        </a:spcAft>
                      </a:pPr>
                      <a:r>
                        <a:rPr lang="fr-FR" sz="1200">
                          <a:latin typeface="Arial"/>
                          <a:ea typeface="Calibri"/>
                          <a:cs typeface="Arial"/>
                        </a:rPr>
                        <a:t>Stage</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Sélectionne un milieu approprié, organise les activités et la supervision de celles-ci</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Participe à des activités se</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déroulant dans un endroit</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apparenté au futur milieu de travail</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049224">
                <a:tc>
                  <a:txBody>
                    <a:bodyPr/>
                    <a:lstStyle/>
                    <a:p>
                      <a:pPr>
                        <a:lnSpc>
                          <a:spcPct val="115000"/>
                        </a:lnSpc>
                        <a:spcAft>
                          <a:spcPts val="0"/>
                        </a:spcAft>
                      </a:pPr>
                      <a:r>
                        <a:rPr lang="fr-FR" sz="1200">
                          <a:latin typeface="Arial"/>
                          <a:ea typeface="Calibri"/>
                          <a:cs typeface="Arial"/>
                        </a:rPr>
                        <a:t>Projets</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Agit comme personne-ressource pour assister les stagiaires, supervise les activités.</a:t>
                      </a:r>
                      <a:endParaRPr lang="fr-FR" sz="120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Applique les différentes</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connaissances et habiletés acquises au cours de la réalisation d’une tâche, une activité ou une partie de celles-ci</a:t>
                      </a:r>
                      <a:endParaRPr lang="fr-FR" sz="1200" dirty="0">
                        <a:latin typeface="Calibri"/>
                        <a:ea typeface="Calibri"/>
                        <a:cs typeface="Arial"/>
                      </a:endParaRPr>
                    </a:p>
                  </a:txBody>
                  <a:tcPr marL="43918" marR="43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i="1" u="sng" dirty="0" smtClean="0"/>
              <a:t>Évaluation en aide à l’apprentissage (formative)</a:t>
            </a:r>
            <a:r>
              <a:rPr lang="fr-FR" sz="2400" dirty="0" smtClean="0"/>
              <a:t/>
            </a:r>
            <a:br>
              <a:rPr lang="fr-FR" sz="2400" dirty="0" smtClean="0"/>
            </a:br>
            <a:endParaRPr lang="fr-FR" sz="2400" dirty="0"/>
          </a:p>
        </p:txBody>
      </p:sp>
      <p:sp>
        <p:nvSpPr>
          <p:cNvPr id="3" name="Espace réservé du contenu 2"/>
          <p:cNvSpPr>
            <a:spLocks noGrp="1"/>
          </p:cNvSpPr>
          <p:nvPr>
            <p:ph idx="1"/>
          </p:nvPr>
        </p:nvSpPr>
        <p:spPr>
          <a:xfrm>
            <a:off x="467544" y="1340768"/>
            <a:ext cx="7239000" cy="1891592"/>
          </a:xfrm>
        </p:spPr>
        <p:txBody>
          <a:bodyPr/>
          <a:lstStyle/>
          <a:p>
            <a:r>
              <a:rPr lang="fr-FR" dirty="0" smtClean="0"/>
              <a:t>Cette rubrique sert à préciser les éléments sur lesquels on désire s’arrêter au cours des apprentissages afin de déterminer le niveau atteint par le stagiaire, </a:t>
            </a:r>
          </a:p>
          <a:p>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lgn="ctr"/>
            <a:r>
              <a:rPr lang="fr-FR" i="1" u="sng" dirty="0" smtClean="0"/>
              <a:t>PLAN DE LEÇON :</a:t>
            </a:r>
            <a:r>
              <a:rPr lang="en-CA" dirty="0" smtClean="0"/>
              <a:t/>
            </a:r>
            <a:br>
              <a:rPr lang="en-CA" dirty="0" smtClean="0"/>
            </a:br>
            <a:endParaRPr lang="fr-FR" dirty="0"/>
          </a:p>
        </p:txBody>
      </p:sp>
      <p:sp>
        <p:nvSpPr>
          <p:cNvPr id="3" name="Espace réservé du contenu 2"/>
          <p:cNvSpPr>
            <a:spLocks noGrp="1"/>
          </p:cNvSpPr>
          <p:nvPr>
            <p:ph idx="1"/>
          </p:nvPr>
        </p:nvSpPr>
        <p:spPr/>
        <p:txBody>
          <a:bodyPr/>
          <a:lstStyle/>
          <a:p>
            <a:r>
              <a:rPr lang="fr-FR" dirty="0" smtClean="0"/>
              <a:t>Élaboré à partir du plan de cours, le plan de leçon est une préparation pédagogique détaillée de l’enseignement d’une séquence de formation visant essentiellement l’acquisition d’une partie d’une </a:t>
            </a:r>
            <a:r>
              <a:rPr lang="fr-FR" dirty="0" smtClean="0"/>
              <a:t>précision sur le comportement attendu « </a:t>
            </a:r>
            <a:r>
              <a:rPr lang="fr-FR" smtClean="0"/>
              <a:t>Objectif intermédiaire ».</a:t>
            </a:r>
            <a:endParaRPr lang="en-CA" dirty="0" smtClean="0"/>
          </a:p>
          <a:p>
            <a:r>
              <a:rPr lang="fr-FR" dirty="0" smtClean="0"/>
              <a:t>Tout plan de leçon doit contenir au moins deux éléments essentiels : </a:t>
            </a:r>
            <a:endParaRPr lang="en-CA" dirty="0" smtClean="0"/>
          </a:p>
          <a:p>
            <a:pPr lvl="3"/>
            <a:r>
              <a:rPr lang="fr-FR" dirty="0" smtClean="0"/>
              <a:t>Quoi enseigner </a:t>
            </a:r>
            <a:endParaRPr lang="en-CA" dirty="0" smtClean="0"/>
          </a:p>
          <a:p>
            <a:pPr lvl="3"/>
            <a:r>
              <a:rPr lang="fr-FR" dirty="0" smtClean="0"/>
              <a:t>Comment l’enseigner. </a:t>
            </a:r>
            <a:endParaRPr lang="en-CA" dirty="0" smtClean="0"/>
          </a:p>
          <a:p>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i="1" dirty="0" smtClean="0"/>
              <a:t>Les renseignements généraux.</a:t>
            </a:r>
            <a:endParaRPr lang="en-CA" dirty="0" smtClean="0"/>
          </a:p>
          <a:p>
            <a:pPr lvl="0"/>
            <a:r>
              <a:rPr lang="fr-FR" i="1" dirty="0" smtClean="0"/>
              <a:t>La précision ou partie de précision.</a:t>
            </a:r>
            <a:endParaRPr lang="en-CA" dirty="0" smtClean="0"/>
          </a:p>
          <a:p>
            <a:pPr lvl="0"/>
            <a:r>
              <a:rPr lang="fr-FR" i="1" dirty="0" smtClean="0"/>
              <a:t>Les liens.</a:t>
            </a:r>
            <a:endParaRPr lang="en-CA" dirty="0" smtClean="0"/>
          </a:p>
          <a:p>
            <a:pPr lvl="0"/>
            <a:r>
              <a:rPr lang="fr-FR" i="1" dirty="0" smtClean="0"/>
              <a:t> Le contenu.</a:t>
            </a:r>
            <a:endParaRPr lang="en-CA" dirty="0" smtClean="0"/>
          </a:p>
          <a:p>
            <a:pPr lvl="0"/>
            <a:r>
              <a:rPr lang="fr-FR" i="1" dirty="0" smtClean="0"/>
              <a:t> La durée.</a:t>
            </a:r>
            <a:endParaRPr lang="en-CA" dirty="0" smtClean="0"/>
          </a:p>
          <a:p>
            <a:pPr lvl="0"/>
            <a:r>
              <a:rPr lang="fr-FR" i="1" dirty="0" smtClean="0"/>
              <a:t>Les événements pédagogiques.</a:t>
            </a:r>
            <a:endParaRPr lang="en-CA" dirty="0" smtClean="0"/>
          </a:p>
          <a:p>
            <a:pPr lvl="0"/>
            <a:r>
              <a:rPr lang="fr-FR" i="1" dirty="0" smtClean="0"/>
              <a:t>Le matériel et l’équipement.</a:t>
            </a:r>
            <a:endParaRPr lang="en-CA" dirty="0" smtClean="0"/>
          </a:p>
          <a:p>
            <a:pPr lvl="0"/>
            <a:r>
              <a:rPr lang="fr-FR" i="1" dirty="0" smtClean="0"/>
              <a:t>Le matériel didactique.</a:t>
            </a:r>
            <a:endParaRPr lang="en-CA" dirty="0" smtClean="0"/>
          </a:p>
          <a:p>
            <a:pPr lvl="0"/>
            <a:r>
              <a:rPr lang="fr-FR" i="1" dirty="0" smtClean="0"/>
              <a:t>Les espaces pédagogiques et l’évaluation formative</a:t>
            </a:r>
            <a:endParaRPr lang="en-CA" dirty="0" smtClean="0"/>
          </a:p>
          <a:p>
            <a:endParaRPr lang="en-CA" dirty="0"/>
          </a:p>
        </p:txBody>
      </p:sp>
      <p:sp>
        <p:nvSpPr>
          <p:cNvPr id="4" name="Titre 3"/>
          <p:cNvSpPr>
            <a:spLocks noGrp="1"/>
          </p:cNvSpPr>
          <p:nvPr>
            <p:ph type="title"/>
          </p:nvPr>
        </p:nvSpPr>
        <p:spPr/>
        <p:txBody>
          <a:bodyPr/>
          <a:lstStyle/>
          <a:p>
            <a:r>
              <a:rPr lang="fr-FR" i="1" u="sng" dirty="0" smtClean="0"/>
              <a:t>Contenu du plan de leçon </a:t>
            </a:r>
            <a:endParaRPr lang="en-CA"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88640"/>
            <a:ext cx="7239000" cy="626328"/>
          </a:xfrm>
        </p:spPr>
        <p:txBody>
          <a:bodyPr>
            <a:normAutofit/>
          </a:bodyPr>
          <a:lstStyle/>
          <a:p>
            <a:r>
              <a:rPr lang="fr-FR" i="1" u="sng" dirty="0" smtClean="0"/>
              <a:t>EXEMPLE D’UN PLAN DE LEÇON</a:t>
            </a:r>
            <a:endParaRPr lang="en-CA" dirty="0"/>
          </a:p>
        </p:txBody>
      </p:sp>
      <p:grpSp>
        <p:nvGrpSpPr>
          <p:cNvPr id="11" name="Groupe 10"/>
          <p:cNvGrpSpPr/>
          <p:nvPr/>
        </p:nvGrpSpPr>
        <p:grpSpPr>
          <a:xfrm>
            <a:off x="-262537" y="1238658"/>
            <a:ext cx="8866985" cy="2442241"/>
            <a:chOff x="-253125" y="1226481"/>
            <a:chExt cx="8497533" cy="1537009"/>
          </a:xfrm>
        </p:grpSpPr>
        <p:grpSp>
          <p:nvGrpSpPr>
            <p:cNvPr id="10" name="Groupe 9"/>
            <p:cNvGrpSpPr/>
            <p:nvPr/>
          </p:nvGrpSpPr>
          <p:grpSpPr>
            <a:xfrm>
              <a:off x="179512" y="1226481"/>
              <a:ext cx="8064896" cy="1537009"/>
              <a:chOff x="179512" y="1202039"/>
              <a:chExt cx="8064896" cy="1537009"/>
            </a:xfrm>
          </p:grpSpPr>
          <p:sp>
            <p:nvSpPr>
              <p:cNvPr id="2051" name="Rectangle 3"/>
              <p:cNvSpPr>
                <a:spLocks noChangeArrowheads="1"/>
              </p:cNvSpPr>
              <p:nvPr/>
            </p:nvSpPr>
            <p:spPr bwMode="auto">
              <a:xfrm>
                <a:off x="179512" y="1202039"/>
                <a:ext cx="8064896" cy="697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sng" strike="noStrike" cap="none" normalizeH="0" baseline="0" dirty="0" smtClean="0">
                    <a:ln>
                      <a:noFill/>
                    </a:ln>
                    <a:solidFill>
                      <a:schemeClr val="tx1"/>
                    </a:solidFill>
                    <a:effectLst/>
                    <a:latin typeface="Calibri" pitchFamily="34" charset="0"/>
                    <a:ea typeface="Calibri" pitchFamily="34" charset="0"/>
                    <a:cs typeface="TimesNewRoman"/>
                  </a:rPr>
                  <a:t>No et titre du module</a:t>
                </a: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 : 23- Réunions d’affaires                         Durée du module : 30 heures</a:t>
                </a:r>
                <a:endParaRPr kumimoji="0" lang="en-CA"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1" u="sng" strike="noStrike" cap="none" normalizeH="0" baseline="0" dirty="0" smtClean="0">
                    <a:ln>
                      <a:noFill/>
                    </a:ln>
                    <a:solidFill>
                      <a:schemeClr val="tx1"/>
                    </a:solidFill>
                    <a:effectLst/>
                    <a:latin typeface="Calibri" pitchFamily="34" charset="0"/>
                    <a:ea typeface="Calibri" pitchFamily="34" charset="0"/>
                    <a:cs typeface="TimesNewRoman"/>
                  </a:rPr>
                  <a:t>Modules préalables</a:t>
                </a: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 2,3,4,5,6,7,8,11,12,16,20,21                    Compétence : Préparer des </a:t>
                </a:r>
              </a:p>
              <a:p>
                <a:pPr marL="0" marR="0" lvl="0" indent="0" algn="l" defTabSz="914400" rtl="0" eaLnBrk="0" fontAlgn="base" latinLnBrk="0" hangingPunct="0">
                  <a:lnSpc>
                    <a:spcPct val="100000"/>
                  </a:lnSpc>
                  <a:spcBef>
                    <a:spcPct val="0"/>
                  </a:spcBef>
                  <a:spcAft>
                    <a:spcPct val="0"/>
                  </a:spcAft>
                  <a:buClrTx/>
                  <a:buSzTx/>
                  <a:buFontTx/>
                  <a:buNone/>
                  <a:tabLst/>
                </a:pPr>
                <a:r>
                  <a:rPr lang="fr-FR" sz="1600" dirty="0" smtClean="0">
                    <a:latin typeface="Calibri" pitchFamily="34" charset="0"/>
                    <a:ea typeface="Calibri" pitchFamily="34" charset="0"/>
                    <a:cs typeface="TimesNewRoman"/>
                  </a:rPr>
                  <a:t>                                                                                                                                     </a:t>
                </a: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réunions d’affaires</a:t>
                </a:r>
                <a:endParaRPr kumimoji="0" lang="en-CA"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9" name="Groupe 8"/>
              <p:cNvGrpSpPr/>
              <p:nvPr/>
            </p:nvGrpSpPr>
            <p:grpSpPr>
              <a:xfrm>
                <a:off x="179512" y="1770562"/>
                <a:ext cx="7920880" cy="968486"/>
                <a:chOff x="179512" y="1770562"/>
                <a:chExt cx="7920880" cy="968486"/>
              </a:xfrm>
            </p:grpSpPr>
            <p:sp>
              <p:nvSpPr>
                <p:cNvPr id="2050" name="Rectangle 18"/>
                <p:cNvSpPr>
                  <a:spLocks noChangeArrowheads="1"/>
                </p:cNvSpPr>
                <p:nvPr/>
              </p:nvSpPr>
              <p:spPr bwMode="auto">
                <a:xfrm>
                  <a:off x="3635896" y="2519638"/>
                  <a:ext cx="85725" cy="85725"/>
                </a:xfrm>
                <a:prstGeom prst="rect">
                  <a:avLst/>
                </a:prstGeom>
                <a:solidFill>
                  <a:srgbClr val="4F81BD"/>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49" name="Rectangle 26"/>
                <p:cNvSpPr>
                  <a:spLocks noChangeArrowheads="1"/>
                </p:cNvSpPr>
                <p:nvPr/>
              </p:nvSpPr>
              <p:spPr bwMode="auto">
                <a:xfrm>
                  <a:off x="971600" y="2492896"/>
                  <a:ext cx="76200" cy="85725"/>
                </a:xfrm>
                <a:prstGeom prst="rect">
                  <a:avLst/>
                </a:prstGeom>
                <a:solidFill>
                  <a:srgbClr val="4F81BD"/>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endParaRPr lang="en-CA"/>
                </a:p>
              </p:txBody>
            </p:sp>
            <p:sp>
              <p:nvSpPr>
                <p:cNvPr id="2053" name="Rectangle 5"/>
                <p:cNvSpPr>
                  <a:spLocks noChangeArrowheads="1"/>
                </p:cNvSpPr>
                <p:nvPr/>
              </p:nvSpPr>
              <p:spPr bwMode="auto">
                <a:xfrm>
                  <a:off x="179512" y="1770562"/>
                  <a:ext cx="7920880" cy="9684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1" u="sng" strike="noStrike" cap="none" normalizeH="0" baseline="0" dirty="0" smtClean="0">
                      <a:ln>
                        <a:noFill/>
                      </a:ln>
                      <a:solidFill>
                        <a:schemeClr val="tx1"/>
                      </a:solidFill>
                      <a:effectLst/>
                      <a:latin typeface="Calibri" pitchFamily="34" charset="0"/>
                      <a:ea typeface="Calibri" pitchFamily="34" charset="0"/>
                      <a:cs typeface="TimesNewRoman"/>
                    </a:rPr>
                    <a:t>Type de compétence</a:t>
                  </a: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  Comportement X  Ou  Situation           Précision </a:t>
                  </a:r>
                  <a:r>
                    <a:rPr kumimoji="0" lang="fr-FR" sz="1600" b="0" i="1" u="none" strike="noStrike" cap="none" normalizeH="0" baseline="0" dirty="0" smtClean="0">
                      <a:ln>
                        <a:noFill/>
                      </a:ln>
                      <a:solidFill>
                        <a:schemeClr val="tx1"/>
                      </a:solidFill>
                      <a:effectLst/>
                      <a:latin typeface="Calibri" pitchFamily="34" charset="0"/>
                      <a:ea typeface="Calibri" pitchFamily="34" charset="0"/>
                      <a:cs typeface="TimesNewRoman"/>
                    </a:rPr>
                    <a:t>4. Produire des avis de </a:t>
                  </a:r>
                </a:p>
                <a:p>
                  <a:pPr marL="0" marR="0" lvl="0" indent="0" algn="l" defTabSz="914400" rtl="0" eaLnBrk="1" fontAlgn="base" latinLnBrk="0" hangingPunct="1">
                    <a:lnSpc>
                      <a:spcPct val="100000"/>
                    </a:lnSpc>
                    <a:spcBef>
                      <a:spcPct val="0"/>
                    </a:spcBef>
                    <a:spcAft>
                      <a:spcPct val="0"/>
                    </a:spcAft>
                    <a:buClrTx/>
                    <a:buSzTx/>
                    <a:buFontTx/>
                    <a:buNone/>
                    <a:tabLst/>
                  </a:pPr>
                  <a:r>
                    <a:rPr lang="fr-FR" sz="1600" i="1" dirty="0" smtClean="0">
                      <a:latin typeface="Calibri" pitchFamily="34" charset="0"/>
                      <a:ea typeface="Calibri" pitchFamily="34" charset="0"/>
                      <a:cs typeface="TimesNewRoman"/>
                    </a:rPr>
                    <a:t>                                                                                                                                   </a:t>
                  </a:r>
                  <a:r>
                    <a:rPr kumimoji="0" lang="fr-FR" sz="1600" b="0" i="1" u="none" strike="noStrike" cap="none" normalizeH="0" baseline="0" dirty="0" smtClean="0">
                      <a:ln>
                        <a:noFill/>
                      </a:ln>
                      <a:solidFill>
                        <a:schemeClr val="tx1"/>
                      </a:solidFill>
                      <a:effectLst/>
                      <a:latin typeface="Calibri" pitchFamily="34" charset="0"/>
                      <a:ea typeface="Calibri" pitchFamily="34" charset="0"/>
                      <a:cs typeface="TimesNewRoman"/>
                    </a:rPr>
                    <a:t>convocation et les </a:t>
                  </a:r>
                </a:p>
                <a:p>
                  <a:pPr marL="0" marR="0" lvl="0" indent="0" algn="l" defTabSz="914400" rtl="0" eaLnBrk="1" fontAlgn="base" latinLnBrk="0" hangingPunct="1">
                    <a:lnSpc>
                      <a:spcPct val="100000"/>
                    </a:lnSpc>
                    <a:spcBef>
                      <a:spcPct val="0"/>
                    </a:spcBef>
                    <a:spcAft>
                      <a:spcPct val="0"/>
                    </a:spcAft>
                    <a:buClrTx/>
                    <a:buSzTx/>
                    <a:buFontTx/>
                    <a:buNone/>
                    <a:tabLst/>
                  </a:pPr>
                  <a:r>
                    <a:rPr lang="fr-FR" sz="1600" i="1" dirty="0" smtClean="0">
                      <a:latin typeface="Calibri" pitchFamily="34" charset="0"/>
                      <a:ea typeface="Calibri" pitchFamily="34" charset="0"/>
                      <a:cs typeface="TimesNewRoman"/>
                    </a:rPr>
                    <a:t>                                                                                                                                   </a:t>
                  </a:r>
                  <a:r>
                    <a:rPr kumimoji="0" lang="fr-FR" sz="1600" b="0" i="1" u="none" strike="noStrike" cap="none" normalizeH="0" baseline="0" dirty="0" smtClean="0">
                      <a:ln>
                        <a:noFill/>
                      </a:ln>
                      <a:solidFill>
                        <a:schemeClr val="tx1"/>
                      </a:solidFill>
                      <a:effectLst/>
                      <a:latin typeface="Calibri" pitchFamily="34" charset="0"/>
                      <a:ea typeface="Calibri" pitchFamily="34" charset="0"/>
                      <a:cs typeface="TimesNewRoman"/>
                    </a:rPr>
                    <a:t>documents</a:t>
                  </a:r>
                  <a:r>
                    <a:rPr kumimoji="0" lang="fr-FR" sz="1600" b="0" i="1" u="none" strike="noStrike" cap="none" normalizeH="0" dirty="0" smtClean="0">
                      <a:ln>
                        <a:noFill/>
                      </a:ln>
                      <a:solidFill>
                        <a:schemeClr val="tx1"/>
                      </a:solidFill>
                      <a:effectLst/>
                      <a:latin typeface="Calibri" pitchFamily="34" charset="0"/>
                      <a:ea typeface="Calibri" pitchFamily="34" charset="0"/>
                      <a:cs typeface="TimesNewRoman"/>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1" u="none" strike="noStrike" cap="none" normalizeH="0" dirty="0" smtClean="0">
                      <a:ln>
                        <a:noFill/>
                      </a:ln>
                      <a:solidFill>
                        <a:schemeClr val="tx1"/>
                      </a:solidFill>
                      <a:effectLst/>
                      <a:latin typeface="Calibri" pitchFamily="34" charset="0"/>
                      <a:ea typeface="Calibri" pitchFamily="34" charset="0"/>
                      <a:cs typeface="TimesNewRoman"/>
                    </a:rPr>
                    <a:t>                                                                                                                                   </a:t>
                  </a:r>
                  <a:r>
                    <a:rPr kumimoji="0" lang="fr-FR" sz="1600" b="0" i="1" u="none" strike="noStrike" cap="none" normalizeH="0" baseline="0" dirty="0" smtClean="0">
                      <a:ln>
                        <a:noFill/>
                      </a:ln>
                      <a:solidFill>
                        <a:schemeClr val="tx1"/>
                      </a:solidFill>
                      <a:effectLst/>
                      <a:latin typeface="Calibri" pitchFamily="34" charset="0"/>
                      <a:ea typeface="Calibri" pitchFamily="34" charset="0"/>
                      <a:cs typeface="TimesNewRoman"/>
                    </a:rPr>
                    <a:t>d’accompagnement</a:t>
                  </a:r>
                  <a:endParaRPr kumimoji="0" lang="en-CA"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Calibri" pitchFamily="34" charset="0"/>
                      <a:ea typeface="Calibri" pitchFamily="34" charset="0"/>
                      <a:cs typeface="TimesNewRoman"/>
                    </a:rPr>
                    <a:t>                                                                     </a:t>
                  </a:r>
                  <a:endParaRPr kumimoji="0" lang="en-CA"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dirty="0" smtClean="0">
                    <a:ln>
                      <a:noFill/>
                    </a:ln>
                    <a:solidFill>
                      <a:schemeClr val="tx1"/>
                    </a:solidFill>
                    <a:effectLst/>
                    <a:latin typeface="Arial" pitchFamily="34" charset="0"/>
                    <a:cs typeface="Arial" pitchFamily="34" charset="0"/>
                  </a:endParaRPr>
                </a:p>
              </p:txBody>
            </p:sp>
          </p:grpSp>
        </p:grpSp>
        <p:sp>
          <p:nvSpPr>
            <p:cNvPr id="2054" name="Rectangle 6"/>
            <p:cNvSpPr>
              <a:spLocks noChangeArrowheads="1"/>
            </p:cNvSpPr>
            <p:nvPr/>
          </p:nvSpPr>
          <p:spPr bwMode="auto">
            <a:xfrm>
              <a:off x="-253125" y="2468744"/>
              <a:ext cx="4752532" cy="2130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       Générale              Ou   Particulière X                     Phase</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179512" y="188640"/>
          <a:ext cx="7848871" cy="6531784"/>
        </p:xfrm>
        <a:graphic>
          <a:graphicData uri="http://schemas.openxmlformats.org/drawingml/2006/table">
            <a:tbl>
              <a:tblPr/>
              <a:tblGrid>
                <a:gridCol w="826006">
                  <a:extLst>
                    <a:ext uri="{9D8B030D-6E8A-4147-A177-3AD203B41FA5}">
                      <a16:colId xmlns:a16="http://schemas.microsoft.com/office/drawing/2014/main" val="20000"/>
                    </a:ext>
                  </a:extLst>
                </a:gridCol>
                <a:gridCol w="407551">
                  <a:extLst>
                    <a:ext uri="{9D8B030D-6E8A-4147-A177-3AD203B41FA5}">
                      <a16:colId xmlns:a16="http://schemas.microsoft.com/office/drawing/2014/main" val="20001"/>
                    </a:ext>
                  </a:extLst>
                </a:gridCol>
                <a:gridCol w="1283399">
                  <a:extLst>
                    <a:ext uri="{9D8B030D-6E8A-4147-A177-3AD203B41FA5}">
                      <a16:colId xmlns:a16="http://schemas.microsoft.com/office/drawing/2014/main" val="20002"/>
                    </a:ext>
                  </a:extLst>
                </a:gridCol>
                <a:gridCol w="441297">
                  <a:extLst>
                    <a:ext uri="{9D8B030D-6E8A-4147-A177-3AD203B41FA5}">
                      <a16:colId xmlns:a16="http://schemas.microsoft.com/office/drawing/2014/main" val="20003"/>
                    </a:ext>
                  </a:extLst>
                </a:gridCol>
                <a:gridCol w="1600094">
                  <a:extLst>
                    <a:ext uri="{9D8B030D-6E8A-4147-A177-3AD203B41FA5}">
                      <a16:colId xmlns:a16="http://schemas.microsoft.com/office/drawing/2014/main" val="20004"/>
                    </a:ext>
                  </a:extLst>
                </a:gridCol>
                <a:gridCol w="792260">
                  <a:extLst>
                    <a:ext uri="{9D8B030D-6E8A-4147-A177-3AD203B41FA5}">
                      <a16:colId xmlns:a16="http://schemas.microsoft.com/office/drawing/2014/main" val="20005"/>
                    </a:ext>
                  </a:extLst>
                </a:gridCol>
                <a:gridCol w="916860">
                  <a:extLst>
                    <a:ext uri="{9D8B030D-6E8A-4147-A177-3AD203B41FA5}">
                      <a16:colId xmlns:a16="http://schemas.microsoft.com/office/drawing/2014/main" val="20006"/>
                    </a:ext>
                  </a:extLst>
                </a:gridCol>
                <a:gridCol w="699328">
                  <a:extLst>
                    <a:ext uri="{9D8B030D-6E8A-4147-A177-3AD203B41FA5}">
                      <a16:colId xmlns:a16="http://schemas.microsoft.com/office/drawing/2014/main" val="20007"/>
                    </a:ext>
                  </a:extLst>
                </a:gridCol>
                <a:gridCol w="882076">
                  <a:extLst>
                    <a:ext uri="{9D8B030D-6E8A-4147-A177-3AD203B41FA5}">
                      <a16:colId xmlns:a16="http://schemas.microsoft.com/office/drawing/2014/main" val="20008"/>
                    </a:ext>
                  </a:extLst>
                </a:gridCol>
              </a:tblGrid>
              <a:tr h="720080">
                <a:tc>
                  <a:txBody>
                    <a:bodyPr/>
                    <a:lstStyle/>
                    <a:p>
                      <a:pPr algn="ctr">
                        <a:lnSpc>
                          <a:spcPct val="115000"/>
                        </a:lnSpc>
                        <a:spcAft>
                          <a:spcPts val="0"/>
                        </a:spcAft>
                      </a:pPr>
                      <a:r>
                        <a:rPr lang="fr-FR" sz="1100" b="1" i="1" dirty="0">
                          <a:latin typeface="TimesNewRoman"/>
                          <a:ea typeface="Calibri"/>
                          <a:cs typeface="TimesNewRoman"/>
                        </a:rPr>
                        <a:t>Phase</a:t>
                      </a:r>
                      <a:endParaRPr lang="en-CA" sz="1100" dirty="0">
                        <a:latin typeface="Calibri"/>
                        <a:ea typeface="Calibri"/>
                        <a:cs typeface="Arial"/>
                      </a:endParaRPr>
                    </a:p>
                    <a:p>
                      <a:pPr algn="l">
                        <a:lnSpc>
                          <a:spcPct val="115000"/>
                        </a:lnSpc>
                        <a:spcAft>
                          <a:spcPts val="0"/>
                        </a:spcAft>
                      </a:pPr>
                      <a:r>
                        <a:rPr lang="fr-FR" sz="1100" b="1" i="1" dirty="0">
                          <a:latin typeface="TimesNewRoman"/>
                          <a:ea typeface="Calibri"/>
                          <a:cs typeface="TimesNewRoman"/>
                        </a:rPr>
                        <a:t>Précisions</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Lien</a:t>
                      </a:r>
                      <a:endParaRPr lang="en-CA" sz="1100" dirty="0">
                        <a:latin typeface="Calibri"/>
                        <a:ea typeface="Calibri"/>
                        <a:cs typeface="Arial"/>
                      </a:endParaRPr>
                    </a:p>
                    <a:p>
                      <a:pPr algn="l">
                        <a:lnSpc>
                          <a:spcPct val="115000"/>
                        </a:lnSpc>
                        <a:spcAft>
                          <a:spcPts val="0"/>
                        </a:spcAft>
                      </a:pPr>
                      <a:r>
                        <a:rPr lang="fr-FR" sz="1100" b="1" i="1" dirty="0">
                          <a:latin typeface="TimesNewRoman"/>
                          <a:ea typeface="Calibri"/>
                          <a:cs typeface="TimesNewRoman"/>
                        </a:rPr>
                        <a:t>●</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Élément</a:t>
                      </a:r>
                      <a:endParaRPr lang="en-CA" sz="1100" dirty="0">
                        <a:latin typeface="Calibri"/>
                        <a:ea typeface="Calibri"/>
                        <a:cs typeface="Arial"/>
                      </a:endParaRPr>
                    </a:p>
                    <a:p>
                      <a:pPr algn="l">
                        <a:lnSpc>
                          <a:spcPct val="115000"/>
                        </a:lnSpc>
                        <a:spcAft>
                          <a:spcPts val="0"/>
                        </a:spcAft>
                      </a:pPr>
                      <a:r>
                        <a:rPr lang="fr-FR" sz="1100" b="1" i="1" dirty="0">
                          <a:latin typeface="TimesNewRoman"/>
                          <a:ea typeface="Calibri"/>
                          <a:cs typeface="TimesNewRoman"/>
                        </a:rPr>
                        <a:t>de contenu</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Durée</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Événement pédagogique (ce que je fais) (ce que fait l’élève)</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Matériel et</a:t>
                      </a:r>
                      <a:endParaRPr lang="en-CA" sz="1100" dirty="0">
                        <a:latin typeface="Calibri"/>
                        <a:ea typeface="Calibri"/>
                        <a:cs typeface="Arial"/>
                      </a:endParaRPr>
                    </a:p>
                    <a:p>
                      <a:pPr algn="l">
                        <a:lnSpc>
                          <a:spcPct val="115000"/>
                        </a:lnSpc>
                        <a:spcAft>
                          <a:spcPts val="0"/>
                        </a:spcAft>
                      </a:pPr>
                      <a:r>
                        <a:rPr lang="fr-FR" sz="1100" b="1" i="1" dirty="0">
                          <a:latin typeface="TimesNewRoman"/>
                          <a:ea typeface="Calibri"/>
                          <a:cs typeface="TimesNewRoman"/>
                        </a:rPr>
                        <a:t>équipement</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Matériel</a:t>
                      </a:r>
                      <a:endParaRPr lang="en-CA" sz="1100" dirty="0">
                        <a:latin typeface="Calibri"/>
                        <a:ea typeface="Calibri"/>
                        <a:cs typeface="Arial"/>
                      </a:endParaRPr>
                    </a:p>
                    <a:p>
                      <a:pPr algn="l">
                        <a:lnSpc>
                          <a:spcPct val="115000"/>
                        </a:lnSpc>
                        <a:spcAft>
                          <a:spcPts val="0"/>
                        </a:spcAft>
                      </a:pPr>
                      <a:r>
                        <a:rPr lang="fr-FR" sz="1100" b="1" i="1" dirty="0">
                          <a:latin typeface="TimesNewRoman"/>
                          <a:ea typeface="Calibri"/>
                          <a:cs typeface="TimesNewRoman"/>
                        </a:rPr>
                        <a:t>didactique</a:t>
                      </a:r>
                      <a:endParaRPr lang="en-CA" sz="1100" dirty="0">
                        <a:latin typeface="Calibri"/>
                        <a:ea typeface="Calibri"/>
                        <a:cs typeface="Arial"/>
                      </a:endParaRPr>
                    </a:p>
                    <a:p>
                      <a:pPr algn="l">
                        <a:lnSpc>
                          <a:spcPct val="115000"/>
                        </a:lnSpc>
                        <a:spcAft>
                          <a:spcPts val="0"/>
                        </a:spcAft>
                      </a:pPr>
                      <a:r>
                        <a:rPr lang="fr-FR" sz="1100" b="1" i="1" dirty="0">
                          <a:latin typeface="TimesNewRoman"/>
                          <a:ea typeface="Calibri"/>
                          <a:cs typeface="TimesNewRoman"/>
                        </a:rPr>
                        <a:t>Quantité</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
                          <a:ea typeface="Calibri"/>
                          <a:cs typeface="TimesNewRoman"/>
                        </a:rPr>
                        <a:t>Local</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100" b="1" i="1" dirty="0">
                          <a:latin typeface="TimesNewRoman,Bold"/>
                          <a:ea typeface="Calibri"/>
                          <a:cs typeface="TimesNewRoman,Bold"/>
                        </a:rPr>
                        <a:t>Évaluation</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60640">
                <a:tc>
                  <a:txBody>
                    <a:bodyPr/>
                    <a:lstStyle/>
                    <a:p>
                      <a:pPr algn="l">
                        <a:lnSpc>
                          <a:spcPct val="115000"/>
                        </a:lnSpc>
                        <a:spcAft>
                          <a:spcPts val="0"/>
                        </a:spcAft>
                      </a:pPr>
                      <a:endParaRPr lang="en-CA" sz="1100">
                        <a:latin typeface="Calibri"/>
                        <a:ea typeface="Calibri"/>
                        <a:cs typeface="Arial"/>
                      </a:endParaRPr>
                    </a:p>
                    <a:p>
                      <a:pPr algn="l">
                        <a:lnSpc>
                          <a:spcPct val="115000"/>
                        </a:lnSpc>
                        <a:spcAft>
                          <a:spcPts val="0"/>
                        </a:spcAft>
                      </a:pPr>
                      <a:r>
                        <a:rPr lang="fr-FR" sz="1100" b="1">
                          <a:latin typeface="TimesNewRoman,Bold"/>
                          <a:ea typeface="Calibri"/>
                          <a:cs typeface="TimesNewRoman,Bold"/>
                        </a:rPr>
                        <a:t>4. </a:t>
                      </a:r>
                      <a:r>
                        <a:rPr lang="fr-FR" sz="1100">
                          <a:latin typeface="TimesNewRoman"/>
                          <a:ea typeface="Calibri"/>
                          <a:cs typeface="TimesNewRoman"/>
                        </a:rPr>
                        <a:t>Produire des avis de Convocation et les documents d’accompagn-ement</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100">
                        <a:latin typeface="TimesNewRoman"/>
                        <a:ea typeface="Calibri"/>
                        <a:cs typeface="TimesNewRoman"/>
                      </a:endParaRPr>
                    </a:p>
                    <a:p>
                      <a:pPr algn="l">
                        <a:lnSpc>
                          <a:spcPct val="115000"/>
                        </a:lnSpc>
                        <a:spcAft>
                          <a:spcPts val="0"/>
                        </a:spcAft>
                      </a:pPr>
                      <a:r>
                        <a:rPr lang="fr-FR" sz="1100">
                          <a:latin typeface="TimesNewRoman"/>
                          <a:ea typeface="Calibri"/>
                          <a:cs typeface="TimesNewRoman"/>
                        </a:rPr>
                        <a:t>Mod</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2, 3, 4, 5, 6,9,21</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100">
                        <a:latin typeface="TimesNewRoman"/>
                        <a:ea typeface="Calibri"/>
                        <a:cs typeface="TimesNewRoman"/>
                      </a:endParaRPr>
                    </a:p>
                    <a:p>
                      <a:pPr algn="l">
                        <a:lnSpc>
                          <a:spcPct val="115000"/>
                        </a:lnSpc>
                        <a:spcAft>
                          <a:spcPts val="0"/>
                        </a:spcAft>
                      </a:pPr>
                      <a:r>
                        <a:rPr lang="fr-FR" sz="1100">
                          <a:latin typeface="TimesNewRoman"/>
                          <a:ea typeface="Calibri"/>
                          <a:cs typeface="TimesNewRoman"/>
                        </a:rPr>
                        <a:t>Distinction entre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avis de convocation et ordre du jour</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Procédures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légales relatives à la circulation</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des procès-verbaux</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Effet des procédures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d’assemblées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délibérantes sur la disposition des procès-verbaux et des comptes rendus.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Règles de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disposition des : Avis de convocation, ordres du jour, procès-verbaux,</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comptes rendus, résumés</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100">
                        <a:latin typeface="TimesNewRoman"/>
                        <a:ea typeface="Calibri"/>
                        <a:cs typeface="TimesNewRoman"/>
                      </a:endParaRPr>
                    </a:p>
                    <a:p>
                      <a:pPr algn="ctr">
                        <a:lnSpc>
                          <a:spcPct val="115000"/>
                        </a:lnSpc>
                        <a:spcAft>
                          <a:spcPts val="0"/>
                        </a:spcAft>
                      </a:pPr>
                      <a:r>
                        <a:rPr lang="fr-FR" sz="1100">
                          <a:latin typeface="TimesNewRoman"/>
                          <a:ea typeface="Calibri"/>
                          <a:cs typeface="TimesNewRoman"/>
                        </a:rPr>
                        <a:t>30 mn</a:t>
                      </a:r>
                      <a:endParaRPr lang="en-CA" sz="1100">
                        <a:latin typeface="Calibri"/>
                        <a:ea typeface="Calibri"/>
                        <a:cs typeface="Arial"/>
                      </a:endParaRPr>
                    </a:p>
                    <a:p>
                      <a:pPr algn="ctr">
                        <a:lnSpc>
                          <a:spcPct val="115000"/>
                        </a:lnSpc>
                        <a:spcAft>
                          <a:spcPts val="0"/>
                        </a:spcAft>
                      </a:pPr>
                      <a:r>
                        <a:rPr lang="fr-FR" sz="1100">
                          <a:latin typeface="TimesNewRoman"/>
                          <a:ea typeface="Calibri"/>
                          <a:cs typeface="TimesNewRoman"/>
                        </a:rPr>
                        <a:t>1h</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en-CA" sz="1100">
                        <a:latin typeface="Calibri"/>
                        <a:ea typeface="Calibri"/>
                        <a:cs typeface="Arial"/>
                      </a:endParaRPr>
                    </a:p>
                    <a:p>
                      <a:pPr algn="l">
                        <a:lnSpc>
                          <a:spcPct val="115000"/>
                        </a:lnSpc>
                        <a:spcAft>
                          <a:spcPts val="0"/>
                        </a:spcAft>
                      </a:pPr>
                      <a:r>
                        <a:rPr lang="fr-FR" sz="1100" b="1">
                          <a:latin typeface="TimesNewRoman,Bold"/>
                          <a:ea typeface="Calibri"/>
                          <a:cs typeface="TimesNewRoman,Bold"/>
                        </a:rPr>
                        <a:t>Formateur</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Fait un exposé oral sur la distinction entre un avis de convocation et un ordre du jour.</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Distribue des exemples d’avis de convocation et de procès-verbaux.</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Explique les règles de disposition des avis de convocation et des ordres du jour.</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Donne les consignes relatives aux activités pratiques d’apprentissage à</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réaliser (production d’avis de convocation et d’ordre du jour).</a:t>
                      </a:r>
                      <a:endParaRPr lang="en-CA" sz="1100">
                        <a:latin typeface="Calibri"/>
                        <a:ea typeface="Calibri"/>
                        <a:cs typeface="Arial"/>
                      </a:endParaRPr>
                    </a:p>
                    <a:p>
                      <a:pPr algn="l">
                        <a:lnSpc>
                          <a:spcPct val="115000"/>
                        </a:lnSpc>
                        <a:spcAft>
                          <a:spcPts val="0"/>
                        </a:spcAft>
                      </a:pPr>
                      <a:r>
                        <a:rPr lang="fr-FR" sz="1100" b="1">
                          <a:latin typeface="TimesNewRoman,Bold"/>
                          <a:ea typeface="Calibri"/>
                          <a:cs typeface="TimesNewRoman,Bold"/>
                        </a:rPr>
                        <a:t>Stagiaires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Produisent des avis de convocation et des ordres du jour sous supervision du formateur.</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100">
                        <a:latin typeface="TimesNewRoman"/>
                        <a:ea typeface="Calibri"/>
                        <a:cs typeface="TimesNewRoman"/>
                      </a:endParaRPr>
                    </a:p>
                    <a:p>
                      <a:pPr algn="l">
                        <a:lnSpc>
                          <a:spcPct val="115000"/>
                        </a:lnSpc>
                        <a:spcAft>
                          <a:spcPts val="0"/>
                        </a:spcAft>
                      </a:pPr>
                      <a:r>
                        <a:rPr lang="fr-FR" sz="1100">
                          <a:latin typeface="TimesNewRoman"/>
                          <a:ea typeface="Calibri"/>
                          <a:cs typeface="TimesNewRoman"/>
                        </a:rPr>
                        <a:t>Poste informatique,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logiciel de traitement</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de texte, Logiciel de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correction</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orthographique et</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grammaticale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Procédure pour les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réunions d’affaires</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100">
                        <a:latin typeface="TimesNewRoman"/>
                        <a:ea typeface="Calibri"/>
                        <a:cs typeface="TimesNewRoman"/>
                      </a:endParaRPr>
                    </a:p>
                    <a:p>
                      <a:pPr algn="l">
                        <a:lnSpc>
                          <a:spcPct val="115000"/>
                        </a:lnSpc>
                        <a:spcAft>
                          <a:spcPts val="0"/>
                        </a:spcAft>
                      </a:pPr>
                      <a:r>
                        <a:rPr lang="fr-FR" sz="1100">
                          <a:latin typeface="TimesNewRoman"/>
                          <a:ea typeface="Calibri"/>
                          <a:cs typeface="TimesNewRoman"/>
                        </a:rPr>
                        <a:t>20 guides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d’apprentissage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sur la</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préparation des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réunions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d’affaires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20 dictionnaires</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20 grammaires</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100">
                        <a:latin typeface="TimesNewRoman"/>
                        <a:ea typeface="Calibri"/>
                        <a:cs typeface="TimesNewRoman"/>
                      </a:endParaRPr>
                    </a:p>
                    <a:p>
                      <a:pPr algn="l">
                        <a:lnSpc>
                          <a:spcPct val="115000"/>
                        </a:lnSpc>
                        <a:spcAft>
                          <a:spcPts val="0"/>
                        </a:spcAft>
                      </a:pPr>
                      <a:r>
                        <a:rPr lang="fr-FR" sz="1100">
                          <a:latin typeface="TimesNewRoman"/>
                          <a:ea typeface="Calibri"/>
                          <a:cs typeface="TimesNewRoman"/>
                        </a:rPr>
                        <a:t>Laboratoire</a:t>
                      </a:r>
                      <a:endParaRPr lang="en-CA" sz="1100">
                        <a:latin typeface="Calibri"/>
                        <a:ea typeface="Calibri"/>
                        <a:cs typeface="Arial"/>
                      </a:endParaRPr>
                    </a:p>
                    <a:p>
                      <a:pPr algn="l">
                        <a:lnSpc>
                          <a:spcPct val="115000"/>
                        </a:lnSpc>
                        <a:spcAft>
                          <a:spcPts val="0"/>
                        </a:spcAft>
                      </a:pPr>
                      <a:r>
                        <a:rPr lang="fr-FR" sz="1100">
                          <a:latin typeface="TimesNewRoman"/>
                          <a:ea typeface="Calibri"/>
                          <a:cs typeface="TimesNewRoman"/>
                        </a:rPr>
                        <a:t>d’informati-que</a:t>
                      </a:r>
                      <a:endParaRPr lang="en-CA" sz="110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en-CA" sz="1100" dirty="0">
                        <a:latin typeface="Calibri"/>
                        <a:ea typeface="Calibri"/>
                        <a:cs typeface="Arial"/>
                      </a:endParaRPr>
                    </a:p>
                    <a:p>
                      <a:pPr algn="l">
                        <a:lnSpc>
                          <a:spcPct val="115000"/>
                        </a:lnSpc>
                        <a:spcAft>
                          <a:spcPts val="0"/>
                        </a:spcAft>
                      </a:pPr>
                      <a:r>
                        <a:rPr lang="fr-FR" sz="1100" b="1" dirty="0">
                          <a:latin typeface="TimesNewRoman,Bold"/>
                          <a:ea typeface="Calibri"/>
                          <a:cs typeface="TimesNewRoman,Bold"/>
                        </a:rPr>
                        <a:t>Évaluation</a:t>
                      </a:r>
                      <a:endParaRPr lang="en-CA" sz="1100" dirty="0">
                        <a:latin typeface="Calibri"/>
                        <a:ea typeface="Calibri"/>
                        <a:cs typeface="Arial"/>
                      </a:endParaRPr>
                    </a:p>
                    <a:p>
                      <a:pPr algn="l">
                        <a:lnSpc>
                          <a:spcPct val="115000"/>
                        </a:lnSpc>
                        <a:spcAft>
                          <a:spcPts val="0"/>
                        </a:spcAft>
                      </a:pPr>
                      <a:r>
                        <a:rPr lang="fr-FR" sz="1100" b="1" dirty="0">
                          <a:latin typeface="TimesNewRoman,Bold"/>
                          <a:ea typeface="Calibri"/>
                          <a:cs typeface="TimesNewRoman,Bold"/>
                        </a:rPr>
                        <a:t>formative</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Production d’un</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exemplaire de</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chaque type de</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document :</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Avis de convocation.</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ordre du jour,</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procès-verbal,</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compte rendu,</a:t>
                      </a:r>
                      <a:endParaRPr lang="en-CA" sz="1100" dirty="0">
                        <a:latin typeface="Calibri"/>
                        <a:ea typeface="Calibri"/>
                        <a:cs typeface="Arial"/>
                      </a:endParaRPr>
                    </a:p>
                    <a:p>
                      <a:pPr algn="l">
                        <a:lnSpc>
                          <a:spcPct val="115000"/>
                        </a:lnSpc>
                        <a:spcAft>
                          <a:spcPts val="0"/>
                        </a:spcAft>
                      </a:pPr>
                      <a:r>
                        <a:rPr lang="fr-FR" sz="1100" dirty="0">
                          <a:latin typeface="TimesNewRoman"/>
                          <a:ea typeface="Calibri"/>
                          <a:cs typeface="TimesNewRoman"/>
                        </a:rPr>
                        <a:t>résumé</a:t>
                      </a:r>
                      <a:endParaRPr lang="en-CA" sz="1100" dirty="0">
                        <a:latin typeface="Calibri"/>
                        <a:ea typeface="Calibri"/>
                        <a:cs typeface="Arial"/>
                      </a:endParaRPr>
                    </a:p>
                  </a:txBody>
                  <a:tcPr marL="43543" marR="435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107506" y="116632"/>
          <a:ext cx="7920877" cy="6719683"/>
        </p:xfrm>
        <a:graphic>
          <a:graphicData uri="http://schemas.openxmlformats.org/drawingml/2006/table">
            <a:tbl>
              <a:tblPr/>
              <a:tblGrid>
                <a:gridCol w="882855">
                  <a:extLst>
                    <a:ext uri="{9D8B030D-6E8A-4147-A177-3AD203B41FA5}">
                      <a16:colId xmlns:a16="http://schemas.microsoft.com/office/drawing/2014/main" val="20000"/>
                    </a:ext>
                  </a:extLst>
                </a:gridCol>
                <a:gridCol w="371729">
                  <a:extLst>
                    <a:ext uri="{9D8B030D-6E8A-4147-A177-3AD203B41FA5}">
                      <a16:colId xmlns:a16="http://schemas.microsoft.com/office/drawing/2014/main" val="20001"/>
                    </a:ext>
                  </a:extLst>
                </a:gridCol>
                <a:gridCol w="524327">
                  <a:extLst>
                    <a:ext uri="{9D8B030D-6E8A-4147-A177-3AD203B41FA5}">
                      <a16:colId xmlns:a16="http://schemas.microsoft.com/office/drawing/2014/main" val="20002"/>
                    </a:ext>
                  </a:extLst>
                </a:gridCol>
                <a:gridCol w="523800">
                  <a:extLst>
                    <a:ext uri="{9D8B030D-6E8A-4147-A177-3AD203B41FA5}">
                      <a16:colId xmlns:a16="http://schemas.microsoft.com/office/drawing/2014/main" val="20003"/>
                    </a:ext>
                  </a:extLst>
                </a:gridCol>
                <a:gridCol w="2170704">
                  <a:extLst>
                    <a:ext uri="{9D8B030D-6E8A-4147-A177-3AD203B41FA5}">
                      <a16:colId xmlns:a16="http://schemas.microsoft.com/office/drawing/2014/main" val="20004"/>
                    </a:ext>
                  </a:extLst>
                </a:gridCol>
                <a:gridCol w="899751">
                  <a:extLst>
                    <a:ext uri="{9D8B030D-6E8A-4147-A177-3AD203B41FA5}">
                      <a16:colId xmlns:a16="http://schemas.microsoft.com/office/drawing/2014/main" val="20005"/>
                    </a:ext>
                  </a:extLst>
                </a:gridCol>
                <a:gridCol w="899751">
                  <a:extLst>
                    <a:ext uri="{9D8B030D-6E8A-4147-A177-3AD203B41FA5}">
                      <a16:colId xmlns:a16="http://schemas.microsoft.com/office/drawing/2014/main" val="20006"/>
                    </a:ext>
                  </a:extLst>
                </a:gridCol>
                <a:gridCol w="748209">
                  <a:extLst>
                    <a:ext uri="{9D8B030D-6E8A-4147-A177-3AD203B41FA5}">
                      <a16:colId xmlns:a16="http://schemas.microsoft.com/office/drawing/2014/main" val="20007"/>
                    </a:ext>
                  </a:extLst>
                </a:gridCol>
                <a:gridCol w="899751">
                  <a:extLst>
                    <a:ext uri="{9D8B030D-6E8A-4147-A177-3AD203B41FA5}">
                      <a16:colId xmlns:a16="http://schemas.microsoft.com/office/drawing/2014/main" val="20008"/>
                    </a:ext>
                  </a:extLst>
                </a:gridCol>
              </a:tblGrid>
              <a:tr h="936103">
                <a:tc>
                  <a:txBody>
                    <a:bodyPr/>
                    <a:lstStyle/>
                    <a:p>
                      <a:pPr algn="l">
                        <a:lnSpc>
                          <a:spcPct val="115000"/>
                        </a:lnSpc>
                        <a:spcAft>
                          <a:spcPts val="0"/>
                        </a:spcAft>
                      </a:pPr>
                      <a:r>
                        <a:rPr lang="fr-FR" sz="1000" b="1" dirty="0">
                          <a:latin typeface="TimesNewRoman"/>
                          <a:ea typeface="Calibri"/>
                          <a:cs typeface="TimesNewRoman"/>
                        </a:rPr>
                        <a:t>Phase</a:t>
                      </a:r>
                      <a:endParaRPr lang="en-CA" sz="1000" dirty="0">
                        <a:latin typeface="Calibri"/>
                        <a:ea typeface="Calibri"/>
                        <a:cs typeface="Arial"/>
                      </a:endParaRPr>
                    </a:p>
                    <a:p>
                      <a:pPr algn="l">
                        <a:lnSpc>
                          <a:spcPct val="115000"/>
                        </a:lnSpc>
                        <a:spcAft>
                          <a:spcPts val="0"/>
                        </a:spcAft>
                      </a:pPr>
                      <a:r>
                        <a:rPr lang="fr-FR" sz="1000" b="1" dirty="0">
                          <a:latin typeface="TimesNewRoman"/>
                          <a:ea typeface="Calibri"/>
                          <a:cs typeface="TimesNewRoman"/>
                        </a:rPr>
                        <a:t>Précisions</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
                          <a:ea typeface="Calibri"/>
                          <a:cs typeface="TimesNewRoman"/>
                        </a:rPr>
                        <a:t>Lien</a:t>
                      </a:r>
                      <a:endParaRPr lang="en-CA" sz="1000" dirty="0">
                        <a:latin typeface="Calibri"/>
                        <a:ea typeface="Calibri"/>
                        <a:cs typeface="Arial"/>
                      </a:endParaRPr>
                    </a:p>
                    <a:p>
                      <a:pPr algn="l">
                        <a:lnSpc>
                          <a:spcPct val="115000"/>
                        </a:lnSpc>
                        <a:spcAft>
                          <a:spcPts val="0"/>
                        </a:spcAft>
                      </a:pPr>
                      <a:r>
                        <a:rPr lang="fr-FR" sz="1000" b="1" dirty="0">
                          <a:latin typeface="TimesNewRoman"/>
                          <a:ea typeface="Calibri"/>
                          <a:cs typeface="TimesNewRoman"/>
                        </a:rPr>
                        <a:t>●</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
                          <a:ea typeface="Calibri"/>
                          <a:cs typeface="TimesNewRoman"/>
                        </a:rPr>
                        <a:t>Élément</a:t>
                      </a:r>
                      <a:endParaRPr lang="en-CA" sz="1000" dirty="0">
                        <a:latin typeface="Calibri"/>
                        <a:ea typeface="Calibri"/>
                        <a:cs typeface="Arial"/>
                      </a:endParaRPr>
                    </a:p>
                    <a:p>
                      <a:pPr algn="l">
                        <a:lnSpc>
                          <a:spcPct val="115000"/>
                        </a:lnSpc>
                        <a:spcAft>
                          <a:spcPts val="0"/>
                        </a:spcAft>
                      </a:pPr>
                      <a:r>
                        <a:rPr lang="fr-FR" sz="1000" b="1" dirty="0">
                          <a:latin typeface="TimesNewRoman"/>
                          <a:ea typeface="Calibri"/>
                          <a:cs typeface="TimesNewRoman"/>
                        </a:rPr>
                        <a:t>de contenu</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
                          <a:ea typeface="Calibri"/>
                          <a:cs typeface="TimesNewRoman"/>
                        </a:rPr>
                        <a:t>Durée</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
                          <a:ea typeface="Calibri"/>
                          <a:cs typeface="TimesNewRoman"/>
                        </a:rPr>
                        <a:t>Événement pédagogique (ce que je fais) (ce que fait l’élève)</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
                          <a:ea typeface="Calibri"/>
                          <a:cs typeface="TimesNewRoman"/>
                        </a:rPr>
                        <a:t>Matériel et</a:t>
                      </a:r>
                      <a:endParaRPr lang="en-CA" sz="1000" dirty="0">
                        <a:latin typeface="Calibri"/>
                        <a:ea typeface="Calibri"/>
                        <a:cs typeface="Arial"/>
                      </a:endParaRPr>
                    </a:p>
                    <a:p>
                      <a:pPr algn="l">
                        <a:lnSpc>
                          <a:spcPct val="115000"/>
                        </a:lnSpc>
                        <a:spcAft>
                          <a:spcPts val="0"/>
                        </a:spcAft>
                      </a:pPr>
                      <a:r>
                        <a:rPr lang="fr-FR" sz="1000" b="1" dirty="0">
                          <a:latin typeface="TimesNewRoman"/>
                          <a:ea typeface="Calibri"/>
                          <a:cs typeface="TimesNewRoman"/>
                        </a:rPr>
                        <a:t>équipement</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
                          <a:ea typeface="Calibri"/>
                          <a:cs typeface="TimesNewRoman"/>
                        </a:rPr>
                        <a:t>Matériel</a:t>
                      </a:r>
                      <a:endParaRPr lang="en-CA" sz="1000" dirty="0">
                        <a:latin typeface="Calibri"/>
                        <a:ea typeface="Calibri"/>
                        <a:cs typeface="Arial"/>
                      </a:endParaRPr>
                    </a:p>
                    <a:p>
                      <a:pPr algn="l">
                        <a:lnSpc>
                          <a:spcPct val="115000"/>
                        </a:lnSpc>
                        <a:spcAft>
                          <a:spcPts val="0"/>
                        </a:spcAft>
                      </a:pPr>
                      <a:r>
                        <a:rPr lang="fr-FR" sz="1000" b="1" dirty="0">
                          <a:latin typeface="TimesNewRoman"/>
                          <a:ea typeface="Calibri"/>
                          <a:cs typeface="TimesNewRoman"/>
                        </a:rPr>
                        <a:t>didactique</a:t>
                      </a:r>
                      <a:endParaRPr lang="en-CA" sz="1000" dirty="0">
                        <a:latin typeface="Calibri"/>
                        <a:ea typeface="Calibri"/>
                        <a:cs typeface="Arial"/>
                      </a:endParaRPr>
                    </a:p>
                    <a:p>
                      <a:pPr algn="l">
                        <a:lnSpc>
                          <a:spcPct val="115000"/>
                        </a:lnSpc>
                        <a:spcAft>
                          <a:spcPts val="0"/>
                        </a:spcAft>
                      </a:pPr>
                      <a:r>
                        <a:rPr lang="fr-FR" sz="1000" b="1" dirty="0">
                          <a:latin typeface="TimesNewRoman"/>
                          <a:ea typeface="Calibri"/>
                          <a:cs typeface="TimesNewRoman"/>
                        </a:rPr>
                        <a:t>Quantité</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a:latin typeface="TimesNewRoman"/>
                          <a:ea typeface="Calibri"/>
                          <a:cs typeface="TimesNewRoman"/>
                        </a:rPr>
                        <a:t>Local</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Bold"/>
                          <a:ea typeface="Calibri"/>
                          <a:cs typeface="TimesNewRoman,Bold"/>
                        </a:rPr>
                        <a:t>Évaluation</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16625">
                <a:tc>
                  <a:txBody>
                    <a:bodyPr/>
                    <a:lstStyle/>
                    <a:p>
                      <a:pPr algn="l">
                        <a:lnSpc>
                          <a:spcPct val="115000"/>
                        </a:lnSpc>
                        <a:spcAft>
                          <a:spcPts val="0"/>
                        </a:spcAft>
                      </a:pPr>
                      <a:endParaRPr lang="fr-FR" sz="1000">
                        <a:latin typeface="TimesNewRoman"/>
                        <a:ea typeface="Calibri"/>
                        <a:cs typeface="TimesNewRoman"/>
                      </a:endParaRPr>
                    </a:p>
                    <a:p>
                      <a:pPr algn="l">
                        <a:lnSpc>
                          <a:spcPct val="115000"/>
                        </a:lnSpc>
                        <a:spcAft>
                          <a:spcPts val="0"/>
                        </a:spcAft>
                      </a:pPr>
                      <a:r>
                        <a:rPr lang="fr-FR" sz="1000" b="1">
                          <a:latin typeface="TimesNewRoman,Bold"/>
                          <a:ea typeface="Calibri"/>
                          <a:cs typeface="TimesNewRoman,Bold"/>
                        </a:rPr>
                        <a:t>4.</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Produire des avis de</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Convocation et lesdocuments</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d’accompagne-ment</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a:latin typeface="TimesNewRoman"/>
                          <a:ea typeface="Calibri"/>
                          <a:cs typeface="TimesNewRoman"/>
                        </a:rPr>
                        <a:t>Mod</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2, 3, 4,5,6,9,21</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fr-FR" sz="1000">
                        <a:latin typeface="TimesNewRoman"/>
                        <a:ea typeface="Calibri"/>
                        <a:cs typeface="TimesNewRoman"/>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000">
                          <a:latin typeface="TimesNewRoman"/>
                          <a:ea typeface="Calibri"/>
                          <a:cs typeface="TimesNewRoman"/>
                        </a:rPr>
                        <a:t>30mn</a:t>
                      </a:r>
                      <a:endParaRPr lang="en-CA" sz="1000">
                        <a:latin typeface="Calibri"/>
                        <a:ea typeface="Calibri"/>
                        <a:cs typeface="Arial"/>
                      </a:endParaRPr>
                    </a:p>
                    <a:p>
                      <a:pPr algn="ctr">
                        <a:lnSpc>
                          <a:spcPct val="115000"/>
                        </a:lnSpc>
                        <a:spcAft>
                          <a:spcPts val="0"/>
                        </a:spcAft>
                      </a:pPr>
                      <a:r>
                        <a:rPr lang="fr-FR" sz="1000">
                          <a:latin typeface="TimesNewRoman"/>
                          <a:ea typeface="Calibri"/>
                          <a:cs typeface="TimesNewRoman"/>
                        </a:rPr>
                        <a:t>2h</a:t>
                      </a:r>
                      <a:endParaRPr lang="en-CA" sz="1000">
                        <a:latin typeface="Calibri"/>
                        <a:ea typeface="Calibri"/>
                        <a:cs typeface="Arial"/>
                      </a:endParaRPr>
                    </a:p>
                    <a:p>
                      <a:pPr algn="ctr">
                        <a:lnSpc>
                          <a:spcPct val="115000"/>
                        </a:lnSpc>
                        <a:spcAft>
                          <a:spcPts val="0"/>
                        </a:spcAft>
                      </a:pPr>
                      <a:r>
                        <a:rPr lang="fr-FR" sz="1000">
                          <a:latin typeface="TimesNewRoman"/>
                          <a:ea typeface="Calibri"/>
                          <a:cs typeface="TimesNewRoman"/>
                        </a:rPr>
                        <a:t>15mn</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1h45mn</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Bold"/>
                          <a:ea typeface="Calibri"/>
                          <a:cs typeface="TimesNewRoman,Bold"/>
                        </a:rPr>
                        <a:t>Formateur</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Décrit l’effet des procédures </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d’assemblées délibérantes sur la disposition des procès-verbaux et des comptes rendus.</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Explique les règles de disposition des procès-verbaux, comptes rendus et résumés.</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Explique les procédures légales relatives à la circulation des procès-verbaux.</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Donne les consignes relatives aux activités pratiques d’apprentissage à réaliser (production de procès-verbaux, de compte rendus et de résumés).</a:t>
                      </a:r>
                      <a:endParaRPr lang="en-CA" sz="1000" dirty="0">
                        <a:latin typeface="Calibri"/>
                        <a:ea typeface="Calibri"/>
                        <a:cs typeface="Arial"/>
                      </a:endParaRPr>
                    </a:p>
                    <a:p>
                      <a:pPr algn="l">
                        <a:lnSpc>
                          <a:spcPct val="115000"/>
                        </a:lnSpc>
                        <a:spcAft>
                          <a:spcPts val="0"/>
                        </a:spcAft>
                      </a:pPr>
                      <a:r>
                        <a:rPr lang="fr-FR" sz="1000" b="1" dirty="0">
                          <a:latin typeface="TimesNewRoman,Bold"/>
                          <a:ea typeface="Calibri"/>
                          <a:cs typeface="TimesNewRoman,Bold"/>
                        </a:rPr>
                        <a:t>Stagiaires</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Produisent des procès-verbaux, des comptes rendus et des résumés sous</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supervision du formateur.</a:t>
                      </a:r>
                      <a:endParaRPr lang="en-CA" sz="1000" dirty="0">
                        <a:latin typeface="Calibri"/>
                        <a:ea typeface="Calibri"/>
                        <a:cs typeface="Arial"/>
                      </a:endParaRPr>
                    </a:p>
                    <a:p>
                      <a:pPr algn="l">
                        <a:lnSpc>
                          <a:spcPct val="115000"/>
                        </a:lnSpc>
                        <a:spcAft>
                          <a:spcPts val="0"/>
                        </a:spcAft>
                      </a:pPr>
                      <a:r>
                        <a:rPr lang="fr-FR" sz="1000" b="1" dirty="0">
                          <a:latin typeface="TimesNewRoman,Bold"/>
                          <a:ea typeface="Calibri"/>
                          <a:cs typeface="TimesNewRoman,Bold"/>
                        </a:rPr>
                        <a:t>Formateur</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Distribue la documentation et donne les consignes pour la réalisation d’une évaluation formative par les stagiaires.</a:t>
                      </a:r>
                      <a:endParaRPr lang="en-CA" sz="1000" dirty="0">
                        <a:latin typeface="Calibri"/>
                        <a:ea typeface="Calibri"/>
                        <a:cs typeface="Arial"/>
                      </a:endParaRPr>
                    </a:p>
                    <a:p>
                      <a:pPr algn="l">
                        <a:lnSpc>
                          <a:spcPct val="115000"/>
                        </a:lnSpc>
                        <a:spcAft>
                          <a:spcPts val="0"/>
                        </a:spcAft>
                      </a:pPr>
                      <a:r>
                        <a:rPr lang="fr-FR" sz="1000" b="1" dirty="0">
                          <a:latin typeface="TimesNewRoman,Bold"/>
                          <a:ea typeface="Calibri"/>
                          <a:cs typeface="TimesNewRoman,Bold"/>
                        </a:rPr>
                        <a:t>Stagiaires</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Réalisent les tâches exigées par l’évaluation formative : production d’un exemplaire d’avis de convocation, d’un</a:t>
                      </a:r>
                      <a:endParaRPr lang="en-CA" sz="1000" dirty="0">
                        <a:latin typeface="Calibri"/>
                        <a:ea typeface="Calibri"/>
                        <a:cs typeface="Arial"/>
                      </a:endParaRPr>
                    </a:p>
                    <a:p>
                      <a:pPr algn="l">
                        <a:lnSpc>
                          <a:spcPct val="115000"/>
                        </a:lnSpc>
                        <a:spcAft>
                          <a:spcPts val="0"/>
                        </a:spcAft>
                      </a:pPr>
                      <a:r>
                        <a:rPr lang="fr-FR" sz="1000">
                          <a:latin typeface="TimesNewRoman"/>
                          <a:ea typeface="Calibri"/>
                          <a:cs typeface="TimesNewRoman"/>
                        </a:rPr>
                        <a:t>ordre du jour, d’un compte rendu, d’un procès-verbal, d’un résumé.</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a:latin typeface="TimesNewRoman"/>
                          <a:ea typeface="Calibri"/>
                          <a:cs typeface="TimesNewRoman"/>
                        </a:rPr>
                        <a:t>Poste informatique,</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logiciel de traitement</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de texte, Logiciel de correction</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orthographique et</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grammaticale</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Procédure pour les réunions d’affaires</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a:latin typeface="TimesNewRoman"/>
                          <a:ea typeface="Calibri"/>
                          <a:cs typeface="TimesNewRoman"/>
                        </a:rPr>
                        <a:t>20 guides</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d’apprentissage</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sur la</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préparation des</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réunions</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d’affaires</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20 dictionnaires</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20 grammaires</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a:latin typeface="TimesNewRoman"/>
                          <a:ea typeface="Calibri"/>
                          <a:cs typeface="TimesNewRoman"/>
                        </a:rPr>
                        <a:t>Laboratoire</a:t>
                      </a:r>
                      <a:endParaRPr lang="en-CA" sz="1000">
                        <a:latin typeface="Calibri"/>
                        <a:ea typeface="Calibri"/>
                        <a:cs typeface="Arial"/>
                      </a:endParaRPr>
                    </a:p>
                    <a:p>
                      <a:pPr algn="l">
                        <a:lnSpc>
                          <a:spcPct val="115000"/>
                        </a:lnSpc>
                        <a:spcAft>
                          <a:spcPts val="0"/>
                        </a:spcAft>
                      </a:pPr>
                      <a:r>
                        <a:rPr lang="fr-FR" sz="1000">
                          <a:latin typeface="TimesNewRoman"/>
                          <a:ea typeface="Calibri"/>
                          <a:cs typeface="TimesNewRoman"/>
                        </a:rPr>
                        <a:t>d’informati-que</a:t>
                      </a:r>
                      <a:endParaRPr lang="en-CA" sz="100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000" b="1" dirty="0">
                          <a:latin typeface="TimesNewRoman,Bold"/>
                          <a:ea typeface="Calibri"/>
                          <a:cs typeface="TimesNewRoman,Bold"/>
                        </a:rPr>
                        <a:t>Évaluation</a:t>
                      </a:r>
                      <a:endParaRPr lang="en-CA" sz="1000" dirty="0">
                        <a:latin typeface="Calibri"/>
                        <a:ea typeface="Calibri"/>
                        <a:cs typeface="Arial"/>
                      </a:endParaRPr>
                    </a:p>
                    <a:p>
                      <a:pPr algn="l">
                        <a:lnSpc>
                          <a:spcPct val="115000"/>
                        </a:lnSpc>
                        <a:spcAft>
                          <a:spcPts val="0"/>
                        </a:spcAft>
                      </a:pPr>
                      <a:r>
                        <a:rPr lang="fr-FR" sz="1000" b="1" dirty="0">
                          <a:latin typeface="TimesNewRoman,Bold"/>
                          <a:ea typeface="Calibri"/>
                          <a:cs typeface="TimesNewRoman,Bold"/>
                        </a:rPr>
                        <a:t>formative</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Production d’un</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exemplaire de</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chaque type de</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document :</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Avis de convocation.</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ordre du jour,</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procès-verbal,</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compte rendu,</a:t>
                      </a:r>
                      <a:endParaRPr lang="en-CA" sz="1000" dirty="0">
                        <a:latin typeface="Calibri"/>
                        <a:ea typeface="Calibri"/>
                        <a:cs typeface="Arial"/>
                      </a:endParaRPr>
                    </a:p>
                    <a:p>
                      <a:pPr algn="l">
                        <a:lnSpc>
                          <a:spcPct val="115000"/>
                        </a:lnSpc>
                        <a:spcAft>
                          <a:spcPts val="0"/>
                        </a:spcAft>
                      </a:pPr>
                      <a:r>
                        <a:rPr lang="fr-FR" sz="1000" dirty="0">
                          <a:latin typeface="TimesNewRoman"/>
                          <a:ea typeface="Calibri"/>
                          <a:cs typeface="TimesNewRoman"/>
                        </a:rPr>
                        <a:t>résumé</a:t>
                      </a:r>
                      <a:endParaRPr lang="en-CA" sz="1000" dirty="0">
                        <a:latin typeface="Calibri"/>
                        <a:ea typeface="Calibri"/>
                        <a:cs typeface="Arial"/>
                      </a:endParaRPr>
                    </a:p>
                  </a:txBody>
                  <a:tcPr marL="42520" marR="425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260648"/>
            <a:ext cx="7560840" cy="2088232"/>
          </a:xfrm>
        </p:spPr>
        <p:txBody>
          <a:bodyPr>
            <a:normAutofit fontScale="55000" lnSpcReduction="20000"/>
          </a:bodyPr>
          <a:lstStyle/>
          <a:p>
            <a:r>
              <a:rPr lang="fr-FR" i="1" u="sng" dirty="0" smtClean="0"/>
              <a:t>Renseignements généraux</a:t>
            </a:r>
            <a:endParaRPr lang="en-CA" dirty="0" smtClean="0"/>
          </a:p>
          <a:p>
            <a:pPr>
              <a:buNone/>
            </a:pPr>
            <a:r>
              <a:rPr lang="fr-FR" dirty="0" smtClean="0"/>
              <a:t>		Les renseignements généraux contenus dans un plan de leçon font référence aux rubriques suivantes :</a:t>
            </a:r>
            <a:endParaRPr lang="en-CA" dirty="0" smtClean="0"/>
          </a:p>
          <a:p>
            <a:pPr lvl="2"/>
            <a:r>
              <a:rPr lang="fr-FR" dirty="0" smtClean="0"/>
              <a:t>Le numéro et le titre du module tels qu’ils apparaissent dans le plan de cours;</a:t>
            </a:r>
            <a:endParaRPr lang="en-CA" dirty="0" smtClean="0"/>
          </a:p>
          <a:p>
            <a:pPr lvl="2"/>
            <a:r>
              <a:rPr lang="fr-FR" dirty="0" smtClean="0"/>
              <a:t>La durée du module tel qu’elle apparaît dans le plan de cours;</a:t>
            </a:r>
            <a:endParaRPr lang="en-CA" dirty="0" smtClean="0"/>
          </a:p>
          <a:p>
            <a:pPr lvl="2"/>
            <a:r>
              <a:rPr lang="fr-FR" dirty="0" smtClean="0"/>
              <a:t>Les modules préalables tels qu’ils apparaissent dans le plan de cours;</a:t>
            </a:r>
            <a:endParaRPr lang="en-CA" dirty="0" smtClean="0"/>
          </a:p>
          <a:p>
            <a:pPr lvl="2"/>
            <a:r>
              <a:rPr lang="fr-FR" dirty="0" smtClean="0"/>
              <a:t>L’intitulé de la compétence visée telle qu’il apparaît dans le plan de cours;</a:t>
            </a:r>
            <a:endParaRPr lang="en-CA" dirty="0" smtClean="0"/>
          </a:p>
          <a:p>
            <a:pPr lvl="2"/>
            <a:r>
              <a:rPr lang="fr-FR" dirty="0" smtClean="0"/>
              <a:t>Le type de compétence (générale ou particulière) tel qu’il apparaît dans le plan de cours;</a:t>
            </a:r>
            <a:endParaRPr lang="en-CA" dirty="0" smtClean="0"/>
          </a:p>
          <a:p>
            <a:pPr lvl="2"/>
            <a:r>
              <a:rPr lang="fr-FR" dirty="0" smtClean="0"/>
              <a:t>La précision pour laquelle on élabore le plan de leçon.</a:t>
            </a:r>
            <a:endParaRPr lang="en-CA" dirty="0" smtClean="0"/>
          </a:p>
          <a:p>
            <a:endParaRPr lang="en-CA" dirty="0"/>
          </a:p>
        </p:txBody>
      </p:sp>
      <p:sp>
        <p:nvSpPr>
          <p:cNvPr id="7" name="Espace réservé du contenu 2"/>
          <p:cNvSpPr txBox="1">
            <a:spLocks/>
          </p:cNvSpPr>
          <p:nvPr/>
        </p:nvSpPr>
        <p:spPr>
          <a:xfrm>
            <a:off x="323528" y="2060848"/>
            <a:ext cx="7848872" cy="3888432"/>
          </a:xfrm>
          <a:prstGeom prst="rect">
            <a:avLst/>
          </a:prstGeom>
        </p:spPr>
        <p:txBody>
          <a:bodyPr vert="horz">
            <a:normAutofit fontScale="55000" lnSpcReduction="20000"/>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Arial" pitchFamily="34" charset="0"/>
              <a:buChar char="•"/>
              <a:tabLst/>
              <a:defRPr/>
            </a:pPr>
            <a:endParaRPr kumimoji="0" lang="fr-FR" sz="2400" b="0" i="1" u="sng"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pitchFamily="18" charset="2"/>
              <a:buChar char=""/>
              <a:tabLst/>
              <a:defRPr/>
            </a:pPr>
            <a:r>
              <a:rPr kumimoji="0" lang="fr-FR" sz="2400" b="0" i="1" u="sng" strike="noStrike" kern="1200" cap="none" spc="0" normalizeH="0" baseline="0" noProof="0" dirty="0" smtClean="0">
                <a:ln>
                  <a:noFill/>
                </a:ln>
                <a:solidFill>
                  <a:schemeClr val="tx1"/>
                </a:solidFill>
                <a:effectLst/>
                <a:uLnTx/>
                <a:uFillTx/>
                <a:latin typeface="+mn-lt"/>
                <a:ea typeface="+mn-ea"/>
                <a:cs typeface="+mn-cs"/>
              </a:rPr>
              <a:t>Précision</a:t>
            </a:r>
          </a:p>
          <a:p>
            <a:pPr marL="274320" lvl="0" indent="-274320">
              <a:spcBef>
                <a:spcPts val="600"/>
              </a:spcBef>
              <a:buClr>
                <a:schemeClr val="tx2"/>
              </a:buClr>
              <a:buSzPct val="73000"/>
              <a:defRPr/>
            </a:pPr>
            <a:r>
              <a:rPr lang="fr-FR" sz="2400" dirty="0" smtClean="0"/>
              <a:t>		Cette rubrique sert à indiquer la précision ou partie de précision pour laquelle on élabore le plan de leçon.</a:t>
            </a:r>
            <a:endParaRPr lang="en-CA" sz="2400" dirty="0" smtClean="0"/>
          </a:p>
          <a:p>
            <a:pPr marL="274320" lvl="0" indent="-274320">
              <a:spcBef>
                <a:spcPts val="600"/>
              </a:spcBef>
              <a:buClr>
                <a:schemeClr val="tx2"/>
              </a:buClr>
              <a:buSzPct val="73000"/>
              <a:buFont typeface="Wingdings 2"/>
              <a:buChar char=""/>
              <a:defRPr/>
            </a:pPr>
            <a:r>
              <a:rPr lang="fr-FR" sz="2400" i="1" u="sng" dirty="0" smtClean="0"/>
              <a:t>Phases d’acquisition de la compétence </a:t>
            </a:r>
            <a:endParaRPr lang="en-CA" sz="2400" dirty="0" smtClean="0"/>
          </a:p>
          <a:p>
            <a:pPr marL="274320" lvl="0" indent="-274320">
              <a:spcBef>
                <a:spcPts val="600"/>
              </a:spcBef>
              <a:buClr>
                <a:schemeClr val="tx2"/>
              </a:buClr>
              <a:buSzPct val="73000"/>
              <a:defRPr/>
            </a:pPr>
            <a:r>
              <a:rPr lang="fr-FR" sz="2400" dirty="0" smtClean="0"/>
              <a:t>		Cette rubrique permet d’identifier la phase d’acquisition de la compétence en lien avec l’activité concernée. </a:t>
            </a:r>
            <a:endParaRPr lang="en-CA" sz="2400" dirty="0" smtClean="0"/>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fr-FR" sz="2400" b="0" i="1" u="sng" strike="noStrike" kern="1200" cap="none" spc="0" normalizeH="0" baseline="0" noProof="0" dirty="0" smtClean="0">
                <a:ln>
                  <a:noFill/>
                </a:ln>
                <a:solidFill>
                  <a:schemeClr val="tx1"/>
                </a:solidFill>
                <a:effectLst/>
                <a:uLnTx/>
                <a:uFillTx/>
                <a:latin typeface="+mn-lt"/>
                <a:ea typeface="+mn-ea"/>
                <a:cs typeface="+mn-cs"/>
              </a:rPr>
              <a:t>Liens</a:t>
            </a:r>
            <a:endParaRPr kumimoji="0" lang="en-CA"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tabLst/>
              <a:defRPr/>
            </a:pPr>
            <a:r>
              <a:rPr kumimoji="0" lang="fr-FR" sz="2400" b="0" i="0" u="none" strike="noStrike" kern="1200" cap="none" spc="0" normalizeH="0" baseline="0" noProof="0" dirty="0" smtClean="0">
                <a:ln>
                  <a:noFill/>
                </a:ln>
                <a:solidFill>
                  <a:schemeClr val="tx1"/>
                </a:solidFill>
                <a:effectLst/>
                <a:uLnTx/>
                <a:uFillTx/>
                <a:latin typeface="+mn-lt"/>
                <a:ea typeface="+mn-ea"/>
                <a:cs typeface="+mn-cs"/>
              </a:rPr>
              <a:t>		Lors de la planification d’un plan de leçon, le formateur doit prendre en considération les applications des liens fonctionnels qui existent entre les compétences générales et les compétences particulières telles qu’elles sont présentées dans la matrice des compétences</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pitchFamily="18" charset="2"/>
              <a:buChar char=""/>
              <a:tabLst/>
              <a:defRPr/>
            </a:pPr>
            <a:r>
              <a:rPr lang="fr-FR" sz="2400" i="1" u="sng" dirty="0" smtClean="0"/>
              <a:t>Elément de Contenu</a:t>
            </a:r>
          </a:p>
          <a:p>
            <a:pPr marL="274320" marR="0" lvl="0" indent="-274320" algn="l" defTabSz="914400" rtl="0" eaLnBrk="1" fontAlgn="auto" latinLnBrk="0" hangingPunct="1">
              <a:lnSpc>
                <a:spcPct val="100000"/>
              </a:lnSpc>
              <a:spcBef>
                <a:spcPts val="600"/>
              </a:spcBef>
              <a:spcAft>
                <a:spcPts val="0"/>
              </a:spcAft>
              <a:buClr>
                <a:schemeClr val="tx2"/>
              </a:buClr>
              <a:buSzPct val="73000"/>
              <a:tabLst/>
              <a:defRPr/>
            </a:pPr>
            <a:endParaRPr lang="en-CA" sz="1100" dirty="0" smtClean="0"/>
          </a:p>
          <a:p>
            <a:r>
              <a:rPr lang="fr-FR" sz="2400" dirty="0" smtClean="0"/>
              <a:t>	Dans un plan de leçon, le contenu doit répondre d’une manière détaillée à la question essentielle « QUOI ENSEIGNER ?» pour chaque élément de contenu retenu dans le plan de cours.</a:t>
            </a:r>
          </a:p>
          <a:p>
            <a:endParaRPr lang="en-CA" sz="2400" dirty="0" smtClean="0"/>
          </a:p>
          <a:p>
            <a:pPr marL="274320" indent="-274320">
              <a:spcBef>
                <a:spcPts val="600"/>
              </a:spcBef>
              <a:buClr>
                <a:schemeClr val="tx2"/>
              </a:buClr>
              <a:buSzPct val="73000"/>
              <a:buFont typeface="Wingdings 2" pitchFamily="18" charset="2"/>
              <a:buChar char=""/>
            </a:pPr>
            <a:r>
              <a:rPr lang="fr-FR" sz="2400" i="1" u="sng" dirty="0" smtClean="0"/>
              <a:t>Durée</a:t>
            </a:r>
          </a:p>
          <a:p>
            <a:endParaRPr lang="en-CA" sz="1100" dirty="0" smtClean="0"/>
          </a:p>
          <a:p>
            <a:r>
              <a:rPr lang="fr-FR" sz="2400" dirty="0" smtClean="0"/>
              <a:t>	Cette rubrique sert à répartir la durée allouée dans le plan de cours entre chacun des   éléments de contenu retenus. Elle doit respecter l’emploi du temps prévu par l’établissement.</a:t>
            </a:r>
            <a:endParaRPr lang="en-CA" sz="2400" dirty="0" smtClean="0"/>
          </a:p>
          <a:p>
            <a:pPr marL="274320" marR="0" lvl="0" indent="-274320" algn="l" defTabSz="914400" rtl="0" eaLnBrk="1" fontAlgn="auto" latinLnBrk="0" hangingPunct="1">
              <a:lnSpc>
                <a:spcPct val="100000"/>
              </a:lnSpc>
              <a:spcBef>
                <a:spcPts val="600"/>
              </a:spcBef>
              <a:spcAft>
                <a:spcPts val="0"/>
              </a:spcAft>
              <a:buClr>
                <a:schemeClr val="tx2"/>
              </a:buClr>
              <a:buSzPct val="73000"/>
              <a:tabLst/>
              <a:defRPr/>
            </a:pPr>
            <a:endParaRPr kumimoji="0" lang="en-CA"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en-CA"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107504" y="116632"/>
            <a:ext cx="7920880" cy="6552728"/>
          </a:xfrm>
        </p:spPr>
        <p:txBody>
          <a:bodyPr>
            <a:normAutofit fontScale="62500" lnSpcReduction="20000"/>
          </a:bodyPr>
          <a:lstStyle/>
          <a:p>
            <a:r>
              <a:rPr lang="fr-FR" i="1" u="sng" dirty="0" smtClean="0"/>
              <a:t>Événements pédagogiques</a:t>
            </a:r>
          </a:p>
          <a:p>
            <a:endParaRPr lang="en-CA" dirty="0" smtClean="0"/>
          </a:p>
          <a:p>
            <a:pPr>
              <a:buNone/>
            </a:pPr>
            <a:r>
              <a:rPr lang="fr-FR" dirty="0" smtClean="0"/>
              <a:t>		Cette rubrique sert à préciser de façon détaillée les éléments retenus dans la même rubrique du plan de cours. Pour ce faire, les éléments de contenu doivent être exploités sous la forme d’un scénario planifié dans le temps alloué pour la diffusion de la leçon.</a:t>
            </a:r>
            <a:endParaRPr lang="en-CA" dirty="0" smtClean="0"/>
          </a:p>
          <a:p>
            <a:pPr>
              <a:buNone/>
            </a:pPr>
            <a:r>
              <a:rPr lang="fr-FR" dirty="0" smtClean="0"/>
              <a:t>		Au moment de la préparation de la leçon, on doit tenir compte des points suivants :</a:t>
            </a:r>
            <a:endParaRPr lang="en-CA" dirty="0" smtClean="0"/>
          </a:p>
          <a:p>
            <a:pPr lvl="2"/>
            <a:r>
              <a:rPr lang="fr-FR" dirty="0" smtClean="0"/>
              <a:t>Le contexte du déroulement de la leçon,</a:t>
            </a:r>
            <a:endParaRPr lang="en-CA" dirty="0" smtClean="0"/>
          </a:p>
          <a:p>
            <a:pPr lvl="2"/>
            <a:r>
              <a:rPr lang="fr-FR" dirty="0" smtClean="0"/>
              <a:t>Les étapes à franchir;</a:t>
            </a:r>
            <a:endParaRPr lang="en-CA" dirty="0" smtClean="0"/>
          </a:p>
          <a:p>
            <a:pPr lvl="2"/>
            <a:r>
              <a:rPr lang="fr-FR" dirty="0" smtClean="0"/>
              <a:t>Les difficultés anticipées;</a:t>
            </a:r>
            <a:endParaRPr lang="en-CA" dirty="0" smtClean="0"/>
          </a:p>
          <a:p>
            <a:pPr lvl="2"/>
            <a:r>
              <a:rPr lang="fr-FR" dirty="0" smtClean="0"/>
              <a:t>Les moyens à mettre en œuvre;</a:t>
            </a:r>
            <a:endParaRPr lang="en-CA" dirty="0" smtClean="0"/>
          </a:p>
          <a:p>
            <a:pPr lvl="2"/>
            <a:r>
              <a:rPr lang="fr-FR" dirty="0" smtClean="0"/>
              <a:t>L’ordonnancement;</a:t>
            </a:r>
            <a:endParaRPr lang="en-CA" dirty="0" smtClean="0"/>
          </a:p>
          <a:p>
            <a:pPr lvl="2"/>
            <a:r>
              <a:rPr lang="fr-FR" dirty="0" smtClean="0"/>
              <a:t>L’interactivité (commentaires, repérage, plan, questions).</a:t>
            </a:r>
          </a:p>
          <a:p>
            <a:pPr lvl="2"/>
            <a:endParaRPr lang="en-CA" dirty="0" smtClean="0"/>
          </a:p>
          <a:p>
            <a:r>
              <a:rPr lang="fr-FR" i="1" u="sng" dirty="0" smtClean="0"/>
              <a:t>Matériel et équipement</a:t>
            </a:r>
          </a:p>
          <a:p>
            <a:endParaRPr lang="en-CA" dirty="0" smtClean="0"/>
          </a:p>
          <a:p>
            <a:pPr>
              <a:buNone/>
            </a:pPr>
            <a:r>
              <a:rPr lang="fr-FR" dirty="0" smtClean="0"/>
              <a:t>		Au moment d’élaborer le plan de leçon, on doit préciser le matériel et l’équipement (machines, appareils, outils, etc.) nécessaires à la réalisation des apprentissages. Il s’agit de reprendre l’information contenue dans le plan de cours.</a:t>
            </a:r>
          </a:p>
          <a:p>
            <a:pPr>
              <a:buNone/>
            </a:pPr>
            <a:endParaRPr lang="en-CA" dirty="0" smtClean="0"/>
          </a:p>
          <a:p>
            <a:r>
              <a:rPr lang="fr-FR" i="1" u="sng" dirty="0" smtClean="0"/>
              <a:t>Matériel didactique</a:t>
            </a:r>
          </a:p>
          <a:p>
            <a:endParaRPr lang="en-CA" dirty="0" smtClean="0"/>
          </a:p>
          <a:p>
            <a:pPr>
              <a:buNone/>
            </a:pPr>
            <a:r>
              <a:rPr lang="fr-FR" dirty="0" smtClean="0"/>
              <a:t>		Par matériel didactique et équipement, on entend l’ensemble des supports pédagogiques (manuels, appareils, objets, documents, cartes, didacticiels, matériels audiovisuels et de laboratoire, etc.), destinés à faciliter, d’une part l’enseignement et, d’autre part, l’apprentissage. </a:t>
            </a:r>
            <a:endParaRPr lang="en-CA" dirty="0" smtClean="0"/>
          </a:p>
          <a:p>
            <a:endParaRPr lang="en-C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260648"/>
            <a:ext cx="7444680" cy="6195088"/>
          </a:xfrm>
        </p:spPr>
        <p:txBody>
          <a:bodyPr>
            <a:normAutofit fontScale="85000" lnSpcReduction="20000"/>
          </a:bodyPr>
          <a:lstStyle/>
          <a:p>
            <a:r>
              <a:rPr lang="fr-FR" i="1" u="sng" dirty="0" smtClean="0"/>
              <a:t>Espaces pédagogiques</a:t>
            </a:r>
          </a:p>
          <a:p>
            <a:endParaRPr lang="en-CA" dirty="0" smtClean="0"/>
          </a:p>
          <a:p>
            <a:pPr>
              <a:buNone/>
            </a:pPr>
            <a:r>
              <a:rPr lang="fr-FR" dirty="0" smtClean="0"/>
              <a:t>		Cette rubrique sert à préciser les espaces pédagogiques (ateliers, salles de théorie, laboratoires, etc.) nécessaires à l’apprentissage.</a:t>
            </a:r>
          </a:p>
          <a:p>
            <a:pPr>
              <a:buNone/>
            </a:pPr>
            <a:endParaRPr lang="en-CA" dirty="0" smtClean="0"/>
          </a:p>
          <a:p>
            <a:r>
              <a:rPr lang="fr-FR" i="1" u="sng" dirty="0" smtClean="0"/>
              <a:t>Évaluation formative</a:t>
            </a:r>
          </a:p>
          <a:p>
            <a:endParaRPr lang="en-CA" dirty="0" smtClean="0"/>
          </a:p>
          <a:p>
            <a:pPr>
              <a:buNone/>
            </a:pPr>
            <a:r>
              <a:rPr lang="fr-FR" dirty="0" smtClean="0"/>
              <a:t>		Dans le cas du plan de leçon, l’information relative à l’évaluation formative porte sur son organisation. En effet, l’évaluation formative peut être faite tout au long de l’apprentissage et ce, de façon </a:t>
            </a:r>
            <a:r>
              <a:rPr lang="fr-FR" b="1" dirty="0" smtClean="0"/>
              <a:t>ponctuelle </a:t>
            </a:r>
            <a:r>
              <a:rPr lang="fr-FR" dirty="0" smtClean="0"/>
              <a:t>comme :</a:t>
            </a:r>
          </a:p>
          <a:p>
            <a:pPr>
              <a:buNone/>
            </a:pPr>
            <a:endParaRPr lang="en-CA" dirty="0" smtClean="0"/>
          </a:p>
          <a:p>
            <a:pPr lvl="2"/>
            <a:r>
              <a:rPr lang="fr-FR" dirty="0" smtClean="0"/>
              <a:t>L’observation directe du stagiaire;</a:t>
            </a:r>
            <a:endParaRPr lang="en-CA" dirty="0" smtClean="0"/>
          </a:p>
          <a:p>
            <a:pPr lvl="2"/>
            <a:r>
              <a:rPr lang="fr-FR" dirty="0" smtClean="0"/>
              <a:t>L’intervention corrective de l’enseignant lors de la réalisation d’une tâche;</a:t>
            </a:r>
            <a:endParaRPr lang="en-CA" dirty="0" smtClean="0"/>
          </a:p>
          <a:p>
            <a:pPr lvl="2"/>
            <a:r>
              <a:rPr lang="fr-FR" dirty="0" smtClean="0"/>
              <a:t>La discussion avec le stagiaire sur sa manière de résoudre une tâche;</a:t>
            </a:r>
            <a:endParaRPr lang="en-CA" dirty="0" smtClean="0"/>
          </a:p>
          <a:p>
            <a:pPr lvl="2"/>
            <a:r>
              <a:rPr lang="fr-FR" dirty="0" smtClean="0"/>
              <a:t>La recherche de l’entraide;</a:t>
            </a:r>
            <a:endParaRPr lang="en-CA" dirty="0" smtClean="0"/>
          </a:p>
          <a:p>
            <a:endParaRPr lang="en-CA" dirty="0" smtClean="0"/>
          </a:p>
          <a:p>
            <a:endParaRPr lang="en-C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928670"/>
            <a:ext cx="7239000" cy="1143000"/>
          </a:xfrm>
        </p:spPr>
        <p:txBody>
          <a:bodyPr>
            <a:normAutofit fontScale="90000"/>
          </a:bodyPr>
          <a:lstStyle/>
          <a:p>
            <a:r>
              <a:rPr lang="fr-FR" i="1" dirty="0" smtClean="0"/>
              <a:t>Le plan de cours d’un objectif de comportement est constitué de six rubriques </a:t>
            </a:r>
            <a:endParaRPr lang="fr-FR" dirty="0"/>
          </a:p>
        </p:txBody>
      </p:sp>
      <p:sp>
        <p:nvSpPr>
          <p:cNvPr id="3" name="Espace réservé du contenu 2"/>
          <p:cNvSpPr>
            <a:spLocks noGrp="1"/>
          </p:cNvSpPr>
          <p:nvPr>
            <p:ph idx="1"/>
          </p:nvPr>
        </p:nvSpPr>
        <p:spPr>
          <a:xfrm>
            <a:off x="500034" y="3071810"/>
            <a:ext cx="7239000" cy="3034030"/>
          </a:xfrm>
        </p:spPr>
        <p:txBody>
          <a:bodyPr/>
          <a:lstStyle/>
          <a:p>
            <a:r>
              <a:rPr lang="fr-FR" i="1" dirty="0" smtClean="0"/>
              <a:t>Les renseignements généraux.</a:t>
            </a:r>
            <a:endParaRPr lang="fr-FR" dirty="0" smtClean="0"/>
          </a:p>
          <a:p>
            <a:r>
              <a:rPr lang="fr-FR" i="1" dirty="0" smtClean="0"/>
              <a:t>La durée </a:t>
            </a:r>
            <a:endParaRPr lang="fr-FR" dirty="0" smtClean="0"/>
          </a:p>
          <a:p>
            <a:r>
              <a:rPr lang="fr-FR" i="1" dirty="0" smtClean="0"/>
              <a:t>Le déroulement.</a:t>
            </a:r>
            <a:endParaRPr lang="fr-FR" dirty="0" smtClean="0"/>
          </a:p>
          <a:p>
            <a:r>
              <a:rPr lang="fr-FR" i="1" dirty="0" smtClean="0"/>
              <a:t>Les principaux éléments de contenu.</a:t>
            </a:r>
            <a:endParaRPr lang="fr-FR" dirty="0" smtClean="0"/>
          </a:p>
          <a:p>
            <a:r>
              <a:rPr lang="fr-FR" i="1" dirty="0" smtClean="0"/>
              <a:t>Les événements pédagogiques et l’évaluation formative</a:t>
            </a:r>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i="1" u="sng" dirty="0" smtClean="0"/>
              <a:t>Conclusion</a:t>
            </a:r>
            <a:r>
              <a:rPr lang="en-CA" dirty="0" smtClean="0"/>
              <a:t/>
            </a:r>
            <a:br>
              <a:rPr lang="en-CA" dirty="0" smtClean="0"/>
            </a:br>
            <a:endParaRPr lang="en-CA" dirty="0"/>
          </a:p>
        </p:txBody>
      </p:sp>
      <p:sp>
        <p:nvSpPr>
          <p:cNvPr id="3" name="Espace réservé du contenu 2"/>
          <p:cNvSpPr>
            <a:spLocks noGrp="1"/>
          </p:cNvSpPr>
          <p:nvPr>
            <p:ph idx="1"/>
          </p:nvPr>
        </p:nvSpPr>
        <p:spPr>
          <a:xfrm>
            <a:off x="467544" y="2060848"/>
            <a:ext cx="7239000" cy="2035608"/>
          </a:xfrm>
        </p:spPr>
        <p:txBody>
          <a:bodyPr/>
          <a:lstStyle/>
          <a:p>
            <a:pPr>
              <a:buNone/>
            </a:pPr>
            <a:r>
              <a:rPr lang="fr-FR" i="1" dirty="0" smtClean="0"/>
              <a:t>L’élaboration minutieuse des plans de cours et des plans de leçon favorise l’atteinte des objectifs de formation et la mise en place d’un enseignement par compétences réussi. </a:t>
            </a:r>
            <a:endParaRPr lang="en-CA" dirty="0" smtClean="0"/>
          </a:p>
          <a:p>
            <a:endParaRPr lang="en-C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142844" y="214289"/>
          <a:ext cx="7858180" cy="6500861"/>
        </p:xfrm>
        <a:graphic>
          <a:graphicData uri="http://schemas.openxmlformats.org/drawingml/2006/table">
            <a:tbl>
              <a:tblPr/>
              <a:tblGrid>
                <a:gridCol w="2957203">
                  <a:extLst>
                    <a:ext uri="{9D8B030D-6E8A-4147-A177-3AD203B41FA5}">
                      <a16:colId xmlns:a16="http://schemas.microsoft.com/office/drawing/2014/main" val="20000"/>
                    </a:ext>
                  </a:extLst>
                </a:gridCol>
                <a:gridCol w="4900977">
                  <a:extLst>
                    <a:ext uri="{9D8B030D-6E8A-4147-A177-3AD203B41FA5}">
                      <a16:colId xmlns:a16="http://schemas.microsoft.com/office/drawing/2014/main" val="20001"/>
                    </a:ext>
                  </a:extLst>
                </a:gridCol>
              </a:tblGrid>
              <a:tr h="164291">
                <a:tc gridSpan="2">
                  <a:txBody>
                    <a:bodyPr/>
                    <a:lstStyle/>
                    <a:p>
                      <a:pPr indent="34290">
                        <a:lnSpc>
                          <a:spcPts val="1205"/>
                        </a:lnSpc>
                        <a:spcBef>
                          <a:spcPts val="40"/>
                        </a:spcBef>
                        <a:spcAft>
                          <a:spcPts val="0"/>
                        </a:spcAft>
                      </a:pPr>
                      <a:r>
                        <a:rPr lang="fr-FR" sz="1000" b="1" i="1" spc="-10" dirty="0">
                          <a:solidFill>
                            <a:srgbClr val="000000"/>
                          </a:solidFill>
                          <a:latin typeface="Arial"/>
                          <a:ea typeface="Calibri"/>
                          <a:cs typeface="Arial"/>
                        </a:rPr>
                        <a:t>MODULE 23</a:t>
                      </a:r>
                      <a:r>
                        <a:rPr lang="fr-FR" sz="1000" spc="-10" dirty="0">
                          <a:solidFill>
                            <a:srgbClr val="000000"/>
                          </a:solidFill>
                          <a:latin typeface="Arial"/>
                          <a:ea typeface="Calibri"/>
                          <a:cs typeface="Arial"/>
                        </a:rPr>
                        <a:t> : RÉUNIONS D’AFFAIRES                        </a:t>
                      </a:r>
                      <a:r>
                        <a:rPr lang="fr-FR" sz="1000" spc="-10" dirty="0" smtClean="0">
                          <a:solidFill>
                            <a:srgbClr val="000000"/>
                          </a:solidFill>
                          <a:latin typeface="Arial"/>
                          <a:ea typeface="Calibri"/>
                          <a:cs typeface="Arial"/>
                        </a:rPr>
                        <a:t>                                                                                                       </a:t>
                      </a:r>
                      <a:r>
                        <a:rPr lang="fr-FR" sz="1000" b="1" i="1" spc="-10" dirty="0">
                          <a:solidFill>
                            <a:srgbClr val="000000"/>
                          </a:solidFill>
                          <a:latin typeface="Arial"/>
                          <a:ea typeface="Calibri"/>
                          <a:cs typeface="Arial"/>
                        </a:rPr>
                        <a:t>Durée</a:t>
                      </a:r>
                      <a:r>
                        <a:rPr lang="fr-FR" sz="1000" spc="-10" dirty="0">
                          <a:solidFill>
                            <a:srgbClr val="000000"/>
                          </a:solidFill>
                          <a:latin typeface="Arial"/>
                          <a:ea typeface="Calibri"/>
                          <a:cs typeface="Arial"/>
                        </a:rPr>
                        <a:t> : 30 heures</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extLst>
                  <a:ext uri="{0D108BD9-81ED-4DB2-BD59-A6C34878D82A}">
                    <a16:rowId xmlns:a16="http://schemas.microsoft.com/office/drawing/2014/main" val="10000"/>
                  </a:ext>
                </a:extLst>
              </a:tr>
              <a:tr h="166183">
                <a:tc gridSpan="2">
                  <a:txBody>
                    <a:bodyPr/>
                    <a:lstStyle/>
                    <a:p>
                      <a:pPr>
                        <a:lnSpc>
                          <a:spcPts val="1205"/>
                        </a:lnSpc>
                        <a:spcBef>
                          <a:spcPts val="1170"/>
                        </a:spcBef>
                        <a:spcAft>
                          <a:spcPts val="0"/>
                        </a:spcAft>
                      </a:pPr>
                      <a:r>
                        <a:rPr lang="fr-FR" sz="1000" i="1" spc="-20" dirty="0">
                          <a:solidFill>
                            <a:srgbClr val="000000"/>
                          </a:solidFill>
                          <a:latin typeface="Arial"/>
                          <a:ea typeface="Calibri"/>
                          <a:cs typeface="Arial"/>
                        </a:rPr>
                        <a:t>OBJECTIF OPÉRATIONNEL</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extLst>
                  <a:ext uri="{0D108BD9-81ED-4DB2-BD59-A6C34878D82A}">
                    <a16:rowId xmlns:a16="http://schemas.microsoft.com/office/drawing/2014/main" val="10001"/>
                  </a:ext>
                </a:extLst>
              </a:tr>
              <a:tr h="670855">
                <a:tc gridSpan="2">
                  <a:txBody>
                    <a:bodyPr/>
                    <a:lstStyle/>
                    <a:p>
                      <a:pPr>
                        <a:lnSpc>
                          <a:spcPts val="1205"/>
                        </a:lnSpc>
                        <a:spcBef>
                          <a:spcPts val="1170"/>
                        </a:spcBef>
                        <a:spcAft>
                          <a:spcPts val="0"/>
                        </a:spcAft>
                      </a:pPr>
                      <a:r>
                        <a:rPr lang="fr-FR" sz="1000" b="1" i="1" spc="-20" dirty="0">
                          <a:solidFill>
                            <a:srgbClr val="000000"/>
                          </a:solidFill>
                          <a:latin typeface="Arial"/>
                          <a:cs typeface="Arial"/>
                        </a:rPr>
                        <a:t>COMPORTEMENT ATTENDU</a:t>
                      </a:r>
                      <a:r>
                        <a:rPr lang="fr-FR" sz="1000" i="1" spc="-20" dirty="0">
                          <a:solidFill>
                            <a:srgbClr val="000000"/>
                          </a:solidFill>
                          <a:latin typeface="Arial"/>
                          <a:cs typeface="Arial"/>
                        </a:rPr>
                        <a:t> :</a:t>
                      </a:r>
                      <a:endParaRPr lang="fr-FR" sz="1000" dirty="0">
                        <a:latin typeface="Calibri"/>
                      </a:endParaRPr>
                    </a:p>
                    <a:p>
                      <a:pPr>
                        <a:lnSpc>
                          <a:spcPts val="1205"/>
                        </a:lnSpc>
                        <a:spcBef>
                          <a:spcPts val="1170"/>
                        </a:spcBef>
                        <a:spcAft>
                          <a:spcPts val="0"/>
                        </a:spcAft>
                      </a:pPr>
                      <a:r>
                        <a:rPr lang="fr-FR" sz="1000" spc="-20" dirty="0">
                          <a:solidFill>
                            <a:srgbClr val="000000"/>
                          </a:solidFill>
                          <a:latin typeface="Arial"/>
                          <a:cs typeface="Arial"/>
                        </a:rPr>
                        <a:t>Pour démontrer sa compétence, le stagiaire doit : </a:t>
                      </a:r>
                      <a:r>
                        <a:rPr lang="fr-FR" sz="1000" spc="-25" dirty="0">
                          <a:solidFill>
                            <a:srgbClr val="000000"/>
                          </a:solidFill>
                          <a:latin typeface="Arial"/>
                          <a:cs typeface="Arial"/>
                        </a:rPr>
                        <a:t>préparer des réunions d’affaires </a:t>
                      </a:r>
                      <a:endParaRPr lang="fr-FR" sz="1000" dirty="0">
                        <a:latin typeface="Calibri"/>
                      </a:endParaRPr>
                    </a:p>
                    <a:p>
                      <a:pPr>
                        <a:lnSpc>
                          <a:spcPts val="1205"/>
                        </a:lnSpc>
                        <a:spcBef>
                          <a:spcPts val="90"/>
                        </a:spcBef>
                        <a:spcAft>
                          <a:spcPts val="0"/>
                        </a:spcAft>
                      </a:pPr>
                      <a:r>
                        <a:rPr lang="fr-FR" sz="1000" spc="-20" dirty="0">
                          <a:solidFill>
                            <a:srgbClr val="000000"/>
                          </a:solidFill>
                          <a:latin typeface="Arial"/>
                          <a:ea typeface="Calibri"/>
                          <a:cs typeface="Arial"/>
                        </a:rPr>
                        <a:t>Selon les conditions, les critères et les précisions qui suivent</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extLst>
                  <a:ext uri="{0D108BD9-81ED-4DB2-BD59-A6C34878D82A}">
                    <a16:rowId xmlns:a16="http://schemas.microsoft.com/office/drawing/2014/main" val="10002"/>
                  </a:ext>
                </a:extLst>
              </a:tr>
              <a:tr h="876220">
                <a:tc gridSpan="2">
                  <a:txBody>
                    <a:bodyPr/>
                    <a:lstStyle/>
                    <a:p>
                      <a:pPr>
                        <a:lnSpc>
                          <a:spcPts val="1205"/>
                        </a:lnSpc>
                        <a:spcBef>
                          <a:spcPts val="95"/>
                        </a:spcBef>
                        <a:spcAft>
                          <a:spcPts val="0"/>
                        </a:spcAft>
                      </a:pPr>
                      <a:r>
                        <a:rPr lang="fr-FR" sz="1000" b="1" i="1" spc="-20" dirty="0">
                          <a:solidFill>
                            <a:srgbClr val="000000"/>
                          </a:solidFill>
                          <a:latin typeface="Arial"/>
                          <a:ea typeface="Calibri"/>
                          <a:cs typeface="Arial"/>
                        </a:rPr>
                        <a:t>CONDITIONS D’ÉVALUATION</a:t>
                      </a:r>
                      <a:r>
                        <a:rPr lang="fr-FR" sz="1000" i="1" spc="-20" dirty="0">
                          <a:solidFill>
                            <a:srgbClr val="000000"/>
                          </a:solidFill>
                          <a:latin typeface="Arial"/>
                          <a:ea typeface="Calibri"/>
                          <a:cs typeface="Arial"/>
                        </a:rPr>
                        <a:t> :</a:t>
                      </a:r>
                      <a:endParaRPr lang="fr-FR" sz="1000" dirty="0">
                        <a:latin typeface="Calibri"/>
                        <a:ea typeface="Calibri"/>
                        <a:cs typeface="Arial"/>
                      </a:endParaRPr>
                    </a:p>
                    <a:p>
                      <a:pPr>
                        <a:lnSpc>
                          <a:spcPts val="1205"/>
                        </a:lnSpc>
                        <a:spcBef>
                          <a:spcPts val="90"/>
                        </a:spcBef>
                        <a:spcAft>
                          <a:spcPts val="0"/>
                        </a:spcAft>
                      </a:pPr>
                      <a:r>
                        <a:rPr lang="fr-FR" sz="1000" spc="-10" dirty="0">
                          <a:solidFill>
                            <a:srgbClr val="000000"/>
                          </a:solidFill>
                          <a:latin typeface="Arial"/>
                          <a:ea typeface="Calibri"/>
                          <a:cs typeface="Arial"/>
                        </a:rPr>
                        <a:t>•   Avec de l’équipement informatique et les logiciels utilisés dans l’entreprise. </a:t>
                      </a:r>
                      <a:endParaRPr lang="fr-FR" sz="1000" dirty="0">
                        <a:latin typeface="Calibri"/>
                        <a:ea typeface="Calibri"/>
                        <a:cs typeface="Arial"/>
                      </a:endParaRPr>
                    </a:p>
                    <a:p>
                      <a:pPr marR="847725">
                        <a:lnSpc>
                          <a:spcPts val="1200"/>
                        </a:lnSpc>
                        <a:spcBef>
                          <a:spcPts val="100"/>
                        </a:spcBef>
                        <a:spcAft>
                          <a:spcPts val="0"/>
                        </a:spcAft>
                        <a:tabLst>
                          <a:tab pos="1334135" algn="l"/>
                          <a:tab pos="5360035" algn="l"/>
                        </a:tabLst>
                      </a:pPr>
                      <a:r>
                        <a:rPr lang="fr-FR" sz="1000" dirty="0">
                          <a:solidFill>
                            <a:srgbClr val="000000"/>
                          </a:solidFill>
                          <a:latin typeface="Arial"/>
                          <a:ea typeface="Calibri"/>
                          <a:cs typeface="Arial"/>
                        </a:rPr>
                        <a:t>•  À l’aide d’extraits d’annuaires téléphoniques et de documents de référence relatifs aux </a:t>
                      </a:r>
                      <a:endParaRPr lang="fr-FR" sz="1000" dirty="0">
                        <a:latin typeface="Calibri"/>
                        <a:ea typeface="Calibri"/>
                        <a:cs typeface="Arial"/>
                      </a:endParaRPr>
                    </a:p>
                    <a:p>
                      <a:pPr marR="847725">
                        <a:lnSpc>
                          <a:spcPts val="1200"/>
                        </a:lnSpc>
                        <a:spcBef>
                          <a:spcPts val="100"/>
                        </a:spcBef>
                        <a:spcAft>
                          <a:spcPts val="0"/>
                        </a:spcAft>
                        <a:tabLst>
                          <a:tab pos="1334135" algn="l"/>
                          <a:tab pos="5360035" algn="l"/>
                        </a:tabLst>
                      </a:pPr>
                      <a:r>
                        <a:rPr lang="fr-FR" sz="1000" dirty="0">
                          <a:solidFill>
                            <a:srgbClr val="000000"/>
                          </a:solidFill>
                          <a:latin typeface="Arial"/>
                          <a:ea typeface="Calibri"/>
                          <a:cs typeface="Arial"/>
                        </a:rPr>
                        <a:t>services </a:t>
                      </a:r>
                      <a:r>
                        <a:rPr lang="fr-FR" sz="1000" spc="-20" dirty="0">
                          <a:solidFill>
                            <a:srgbClr val="000000"/>
                          </a:solidFill>
                          <a:latin typeface="Arial"/>
                          <a:ea typeface="Calibri"/>
                          <a:cs typeface="Arial"/>
                        </a:rPr>
                        <a:t>postaux. </a:t>
                      </a:r>
                      <a:endParaRPr lang="fr-FR" sz="1000" dirty="0">
                        <a:latin typeface="Calibri"/>
                        <a:ea typeface="Calibri"/>
                        <a:cs typeface="Arial"/>
                      </a:endParaRPr>
                    </a:p>
                    <a:p>
                      <a:pPr>
                        <a:lnSpc>
                          <a:spcPts val="1205"/>
                        </a:lnSpc>
                        <a:spcBef>
                          <a:spcPts val="100"/>
                        </a:spcBef>
                        <a:spcAft>
                          <a:spcPts val="0"/>
                        </a:spcAft>
                      </a:pPr>
                      <a:r>
                        <a:rPr lang="fr-FR" sz="1000" spc="-10" dirty="0">
                          <a:solidFill>
                            <a:srgbClr val="000000"/>
                          </a:solidFill>
                          <a:latin typeface="Arial"/>
                          <a:ea typeface="Calibri"/>
                          <a:cs typeface="Arial"/>
                        </a:rPr>
                        <a:t>•   À l’aide de dictionnaires et d’une grammaire. </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extLst>
                  <a:ext uri="{0D108BD9-81ED-4DB2-BD59-A6C34878D82A}">
                    <a16:rowId xmlns:a16="http://schemas.microsoft.com/office/drawing/2014/main" val="10003"/>
                  </a:ext>
                </a:extLst>
              </a:tr>
              <a:tr h="876220">
                <a:tc gridSpan="2">
                  <a:txBody>
                    <a:bodyPr/>
                    <a:lstStyle/>
                    <a:p>
                      <a:pPr>
                        <a:lnSpc>
                          <a:spcPts val="1205"/>
                        </a:lnSpc>
                        <a:spcBef>
                          <a:spcPts val="90"/>
                        </a:spcBef>
                        <a:spcAft>
                          <a:spcPts val="0"/>
                        </a:spcAft>
                      </a:pPr>
                      <a:r>
                        <a:rPr lang="fr-FR" sz="1000" b="1" i="1" spc="-15" dirty="0">
                          <a:solidFill>
                            <a:srgbClr val="000000"/>
                          </a:solidFill>
                          <a:latin typeface="Arial"/>
                          <a:ea typeface="Calibri"/>
                          <a:cs typeface="Arial"/>
                        </a:rPr>
                        <a:t>CRITÈRES GÉNÉRAUX DE PERFORMANCE </a:t>
                      </a:r>
                      <a:endParaRPr lang="fr-FR" sz="1000" dirty="0">
                        <a:latin typeface="Calibri"/>
                        <a:ea typeface="Calibri"/>
                        <a:cs typeface="Arial"/>
                      </a:endParaRPr>
                    </a:p>
                    <a:p>
                      <a:pPr>
                        <a:lnSpc>
                          <a:spcPts val="1205"/>
                        </a:lnSpc>
                        <a:spcBef>
                          <a:spcPts val="90"/>
                        </a:spcBef>
                        <a:spcAft>
                          <a:spcPts val="0"/>
                        </a:spcAft>
                      </a:pPr>
                      <a:r>
                        <a:rPr lang="fr-FR" sz="1000" spc="-10" dirty="0">
                          <a:solidFill>
                            <a:srgbClr val="000000"/>
                          </a:solidFill>
                          <a:latin typeface="Arial"/>
                          <a:ea typeface="Calibri"/>
                          <a:cs typeface="Arial"/>
                        </a:rPr>
                        <a:t>•   Utilisation judicieuse des outils de télécommunications. </a:t>
                      </a:r>
                      <a:endParaRPr lang="fr-FR" sz="1000" dirty="0">
                        <a:latin typeface="Calibri"/>
                        <a:ea typeface="Calibri"/>
                        <a:cs typeface="Arial"/>
                      </a:endParaRPr>
                    </a:p>
                    <a:p>
                      <a:pPr>
                        <a:lnSpc>
                          <a:spcPts val="1205"/>
                        </a:lnSpc>
                        <a:spcBef>
                          <a:spcPts val="95"/>
                        </a:spcBef>
                        <a:spcAft>
                          <a:spcPts val="0"/>
                        </a:spcAft>
                      </a:pPr>
                      <a:r>
                        <a:rPr lang="fr-FR" sz="1000" dirty="0">
                          <a:solidFill>
                            <a:srgbClr val="000000"/>
                          </a:solidFill>
                          <a:latin typeface="Arial"/>
                          <a:ea typeface="Calibri"/>
                          <a:cs typeface="Arial"/>
                        </a:rPr>
                        <a:t>•  Gestion efficace du temps. </a:t>
                      </a:r>
                      <a:endParaRPr lang="fr-FR" sz="1000" dirty="0">
                        <a:latin typeface="Calibri"/>
                        <a:ea typeface="Calibri"/>
                        <a:cs typeface="Arial"/>
                      </a:endParaRPr>
                    </a:p>
                    <a:p>
                      <a:pPr>
                        <a:lnSpc>
                          <a:spcPts val="1205"/>
                        </a:lnSpc>
                        <a:spcBef>
                          <a:spcPts val="95"/>
                        </a:spcBef>
                        <a:spcAft>
                          <a:spcPts val="0"/>
                        </a:spcAft>
                      </a:pPr>
                      <a:r>
                        <a:rPr lang="fr-FR" sz="1000" spc="-5" dirty="0">
                          <a:solidFill>
                            <a:srgbClr val="000000"/>
                          </a:solidFill>
                          <a:latin typeface="Arial"/>
                          <a:ea typeface="Calibri"/>
                          <a:cs typeface="Arial"/>
                        </a:rPr>
                        <a:t>•  Respect des règles d’utilisation de l’équipement et du matériel informatique. </a:t>
                      </a:r>
                      <a:endParaRPr lang="fr-FR" sz="1000" dirty="0">
                        <a:latin typeface="Calibri"/>
                        <a:ea typeface="Calibri"/>
                        <a:cs typeface="Arial"/>
                      </a:endParaRPr>
                    </a:p>
                    <a:p>
                      <a:pPr>
                        <a:lnSpc>
                          <a:spcPts val="1205"/>
                        </a:lnSpc>
                        <a:spcBef>
                          <a:spcPts val="95"/>
                        </a:spcBef>
                        <a:spcAft>
                          <a:spcPts val="0"/>
                        </a:spcAft>
                      </a:pPr>
                      <a:r>
                        <a:rPr lang="fr-FR" sz="1000" spc="-10" dirty="0">
                          <a:solidFill>
                            <a:srgbClr val="000000"/>
                          </a:solidFill>
                          <a:latin typeface="Arial"/>
                          <a:ea typeface="Calibri"/>
                          <a:cs typeface="Arial"/>
                        </a:rPr>
                        <a:t>•   Manifestation du souci de la qualité de communication. </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extLst>
                  <a:ext uri="{0D108BD9-81ED-4DB2-BD59-A6C34878D82A}">
                    <a16:rowId xmlns:a16="http://schemas.microsoft.com/office/drawing/2014/main" val="10004"/>
                  </a:ext>
                </a:extLst>
              </a:tr>
              <a:tr h="314566">
                <a:tc>
                  <a:txBody>
                    <a:bodyPr/>
                    <a:lstStyle/>
                    <a:p>
                      <a:pPr>
                        <a:lnSpc>
                          <a:spcPts val="1205"/>
                        </a:lnSpc>
                        <a:spcBef>
                          <a:spcPts val="85"/>
                        </a:spcBef>
                        <a:spcAft>
                          <a:spcPts val="0"/>
                        </a:spcAft>
                      </a:pPr>
                      <a:r>
                        <a:rPr lang="fr-FR" sz="1000" b="1" i="1" spc="-10">
                          <a:solidFill>
                            <a:srgbClr val="000000"/>
                          </a:solidFill>
                          <a:latin typeface="Arial"/>
                          <a:ea typeface="Calibri"/>
                          <a:cs typeface="Arial"/>
                        </a:rPr>
                        <a:t>PRÉCISIONS SUR LE COMPORTEMENT ATTENDU</a:t>
                      </a:r>
                      <a:endParaRPr lang="fr-FR" sz="100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5"/>
                        </a:lnSpc>
                        <a:spcBef>
                          <a:spcPts val="615"/>
                        </a:spcBef>
                        <a:spcAft>
                          <a:spcPts val="0"/>
                        </a:spcAft>
                        <a:tabLst>
                          <a:tab pos="3599180" algn="l"/>
                        </a:tabLst>
                      </a:pPr>
                      <a:r>
                        <a:rPr lang="fr-FR" sz="1000" b="1" i="1" spc="-10" dirty="0">
                          <a:solidFill>
                            <a:srgbClr val="000000"/>
                          </a:solidFill>
                          <a:latin typeface="Arial"/>
                          <a:ea typeface="Calibri"/>
                          <a:cs typeface="Arial"/>
                        </a:rPr>
                        <a:t>CRITÈRES PARTICULIERS DE PERFORMANCE</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2274">
                <a:tc>
                  <a:txBody>
                    <a:bodyPr/>
                    <a:lstStyle/>
                    <a:p>
                      <a:pPr>
                        <a:lnSpc>
                          <a:spcPts val="1205"/>
                        </a:lnSpc>
                        <a:spcBef>
                          <a:spcPts val="20"/>
                        </a:spcBef>
                        <a:spcAft>
                          <a:spcPts val="0"/>
                        </a:spcAft>
                      </a:pPr>
                      <a:r>
                        <a:rPr lang="fr-FR" sz="1000" spc="-5">
                          <a:solidFill>
                            <a:srgbClr val="000000"/>
                          </a:solidFill>
                          <a:latin typeface="Arial"/>
                          <a:ea typeface="Calibri"/>
                          <a:cs typeface="Arial"/>
                        </a:rPr>
                        <a:t>1.  Prendre connaissance des directives.</a:t>
                      </a:r>
                      <a:endParaRPr lang="fr-FR" sz="100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2700">
                        <a:lnSpc>
                          <a:spcPts val="1205"/>
                        </a:lnSpc>
                        <a:spcBef>
                          <a:spcPts val="95"/>
                        </a:spcBef>
                        <a:spcAft>
                          <a:spcPts val="0"/>
                        </a:spcAft>
                      </a:pPr>
                      <a:r>
                        <a:rPr lang="fr-FR" sz="1000" spc="-15" dirty="0">
                          <a:solidFill>
                            <a:srgbClr val="000000"/>
                          </a:solidFill>
                          <a:latin typeface="Arial"/>
                          <a:ea typeface="Calibri"/>
                          <a:cs typeface="Arial"/>
                        </a:rPr>
                        <a:t>− Interprétation juste des demandes</a:t>
                      </a:r>
                      <a:endParaRPr lang="fr-FR" sz="1000" dirty="0">
                        <a:latin typeface="Calibri"/>
                        <a:ea typeface="Calibri"/>
                        <a:cs typeface="Arial"/>
                      </a:endParaRPr>
                    </a:p>
                    <a:p>
                      <a:pPr marL="12700">
                        <a:lnSpc>
                          <a:spcPts val="1205"/>
                        </a:lnSpc>
                        <a:spcBef>
                          <a:spcPts val="105"/>
                        </a:spcBef>
                        <a:spcAft>
                          <a:spcPts val="0"/>
                        </a:spcAft>
                      </a:pPr>
                      <a:r>
                        <a:rPr lang="fr-FR" sz="1000" spc="-15" dirty="0">
                          <a:solidFill>
                            <a:srgbClr val="000000"/>
                          </a:solidFill>
                          <a:latin typeface="Arial"/>
                          <a:ea typeface="Calibri"/>
                          <a:cs typeface="Arial"/>
                        </a:rPr>
                        <a:t>− Détermination juste des besoins.</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876220">
                <a:tc>
                  <a:txBody>
                    <a:bodyPr/>
                    <a:lstStyle/>
                    <a:p>
                      <a:pPr>
                        <a:lnSpc>
                          <a:spcPts val="1205"/>
                        </a:lnSpc>
                        <a:spcBef>
                          <a:spcPts val="165"/>
                        </a:spcBef>
                        <a:spcAft>
                          <a:spcPts val="0"/>
                        </a:spcAft>
                      </a:pPr>
                      <a:r>
                        <a:rPr lang="fr-FR" sz="1000" spc="-5">
                          <a:solidFill>
                            <a:srgbClr val="000000"/>
                          </a:solidFill>
                          <a:latin typeface="Arial"/>
                          <a:ea typeface="Calibri"/>
                          <a:cs typeface="Arial"/>
                        </a:rPr>
                        <a:t>2.  Vérifier la disponibilité des ressources.</a:t>
                      </a:r>
                      <a:endParaRPr lang="fr-FR" sz="100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2700">
                        <a:lnSpc>
                          <a:spcPts val="1225"/>
                        </a:lnSpc>
                        <a:spcBef>
                          <a:spcPts val="25"/>
                        </a:spcBef>
                        <a:spcAft>
                          <a:spcPts val="0"/>
                        </a:spcAft>
                        <a:tabLst>
                          <a:tab pos="130810" algn="l"/>
                        </a:tabLst>
                      </a:pPr>
                      <a:r>
                        <a:rPr lang="fr-FR" sz="1000" dirty="0">
                          <a:solidFill>
                            <a:srgbClr val="000000"/>
                          </a:solidFill>
                          <a:latin typeface="Arial"/>
                          <a:ea typeface="Calibri"/>
                          <a:cs typeface="Arial"/>
                        </a:rPr>
                        <a:t>− Vérification des agendas de toutes les personnes </a:t>
                      </a:r>
                      <a:r>
                        <a:rPr lang="fr-FR" sz="1000" spc="-10" dirty="0">
                          <a:solidFill>
                            <a:srgbClr val="000000"/>
                          </a:solidFill>
                          <a:latin typeface="Arial"/>
                          <a:ea typeface="Calibri"/>
                          <a:cs typeface="Arial"/>
                        </a:rPr>
                        <a:t>participantes.</a:t>
                      </a:r>
                      <a:endParaRPr lang="fr-FR" sz="1000" dirty="0">
                        <a:latin typeface="Calibri"/>
                        <a:ea typeface="Calibri"/>
                        <a:cs typeface="Arial"/>
                      </a:endParaRPr>
                    </a:p>
                    <a:p>
                      <a:pPr marL="12700" marR="27940">
                        <a:lnSpc>
                          <a:spcPts val="1225"/>
                        </a:lnSpc>
                        <a:spcBef>
                          <a:spcPts val="85"/>
                        </a:spcBef>
                        <a:spcAft>
                          <a:spcPts val="0"/>
                        </a:spcAft>
                        <a:tabLst>
                          <a:tab pos="130810" algn="l"/>
                        </a:tabLst>
                      </a:pPr>
                      <a:r>
                        <a:rPr lang="fr-FR" sz="1000" spc="-10" dirty="0">
                          <a:solidFill>
                            <a:srgbClr val="000000"/>
                          </a:solidFill>
                          <a:latin typeface="Arial"/>
                          <a:ea typeface="Calibri"/>
                          <a:cs typeface="Arial"/>
                        </a:rPr>
                        <a:t>− Vérification de la disponibilité et réservation  des ressources </a:t>
                      </a:r>
                      <a:endParaRPr lang="fr-FR" sz="1000" dirty="0">
                        <a:latin typeface="Calibri"/>
                        <a:ea typeface="Calibri"/>
                        <a:cs typeface="Arial"/>
                      </a:endParaRPr>
                    </a:p>
                    <a:p>
                      <a:pPr marL="12700" marR="27940">
                        <a:lnSpc>
                          <a:spcPts val="1225"/>
                        </a:lnSpc>
                        <a:spcBef>
                          <a:spcPts val="85"/>
                        </a:spcBef>
                        <a:spcAft>
                          <a:spcPts val="0"/>
                        </a:spcAft>
                        <a:tabLst>
                          <a:tab pos="130810" algn="l"/>
                        </a:tabLst>
                      </a:pPr>
                      <a:r>
                        <a:rPr lang="fr-FR" sz="1000" spc="-10" dirty="0">
                          <a:solidFill>
                            <a:srgbClr val="000000"/>
                          </a:solidFill>
                          <a:latin typeface="Arial"/>
                          <a:ea typeface="Calibri"/>
                          <a:cs typeface="Arial"/>
                        </a:rPr>
                        <a:t>matérielles.</a:t>
                      </a:r>
                      <a:endParaRPr lang="fr-FR" sz="1000" dirty="0">
                        <a:latin typeface="Calibri"/>
                        <a:ea typeface="Calibri"/>
                        <a:cs typeface="Arial"/>
                      </a:endParaRPr>
                    </a:p>
                    <a:p>
                      <a:pPr marL="12700">
                        <a:lnSpc>
                          <a:spcPts val="1225"/>
                        </a:lnSpc>
                        <a:spcBef>
                          <a:spcPts val="80"/>
                        </a:spcBef>
                        <a:spcAft>
                          <a:spcPts val="0"/>
                        </a:spcAft>
                        <a:tabLst>
                          <a:tab pos="130810" algn="l"/>
                        </a:tabLst>
                      </a:pPr>
                      <a:r>
                        <a:rPr lang="fr-FR" sz="1000" spc="-15" dirty="0">
                          <a:solidFill>
                            <a:srgbClr val="000000"/>
                          </a:solidFill>
                          <a:latin typeface="Arial"/>
                          <a:ea typeface="Calibri"/>
                          <a:cs typeface="Arial"/>
                        </a:rPr>
                        <a:t>− Détermination des périodes les plus appropriées </a:t>
                      </a:r>
                      <a:r>
                        <a:rPr lang="fr-FR" sz="1000" spc="-10" dirty="0">
                          <a:solidFill>
                            <a:srgbClr val="000000"/>
                          </a:solidFill>
                          <a:latin typeface="Arial"/>
                          <a:ea typeface="Calibri"/>
                          <a:cs typeface="Arial"/>
                        </a:rPr>
                        <a:t>pour la tenue </a:t>
                      </a:r>
                      <a:endParaRPr lang="fr-FR" sz="1000" dirty="0">
                        <a:latin typeface="Calibri"/>
                        <a:ea typeface="Calibri"/>
                        <a:cs typeface="Arial"/>
                      </a:endParaRPr>
                    </a:p>
                    <a:p>
                      <a:pPr marL="12700">
                        <a:lnSpc>
                          <a:spcPts val="1225"/>
                        </a:lnSpc>
                        <a:spcBef>
                          <a:spcPts val="80"/>
                        </a:spcBef>
                        <a:spcAft>
                          <a:spcPts val="0"/>
                        </a:spcAft>
                        <a:tabLst>
                          <a:tab pos="130810" algn="l"/>
                        </a:tabLst>
                      </a:pPr>
                      <a:r>
                        <a:rPr lang="fr-FR" sz="1000" spc="-10" dirty="0">
                          <a:solidFill>
                            <a:srgbClr val="000000"/>
                          </a:solidFill>
                          <a:latin typeface="Arial"/>
                          <a:ea typeface="Calibri"/>
                          <a:cs typeface="Arial"/>
                        </a:rPr>
                        <a:t>des réunions.</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670855">
                <a:tc>
                  <a:txBody>
                    <a:bodyPr/>
                    <a:lstStyle/>
                    <a:p>
                      <a:pPr>
                        <a:lnSpc>
                          <a:spcPts val="1205"/>
                        </a:lnSpc>
                        <a:spcBef>
                          <a:spcPts val="965"/>
                        </a:spcBef>
                        <a:spcAft>
                          <a:spcPts val="0"/>
                        </a:spcAft>
                      </a:pPr>
                      <a:r>
                        <a:rPr lang="fr-FR" sz="1000">
                          <a:solidFill>
                            <a:srgbClr val="000000"/>
                          </a:solidFill>
                          <a:latin typeface="Arial"/>
                          <a:ea typeface="Calibri"/>
                          <a:cs typeface="Arial"/>
                        </a:rPr>
                        <a:t>3.  Organiser son travail.</a:t>
                      </a:r>
                      <a:endParaRPr lang="fr-FR" sz="1000">
                        <a:latin typeface="Calibri"/>
                        <a:ea typeface="Calibri"/>
                        <a:cs typeface="Arial"/>
                      </a:endParaRPr>
                    </a:p>
                    <a:p>
                      <a:r>
                        <a:rPr lang="fr-FR" sz="1000">
                          <a:solidFill>
                            <a:srgbClr val="000000"/>
                          </a:solidFill>
                          <a:latin typeface="Arial"/>
                          <a:ea typeface="Calibri"/>
                        </a:rPr>
                        <a:t/>
                      </a:r>
                      <a:br>
                        <a:rPr lang="fr-FR" sz="1000">
                          <a:solidFill>
                            <a:srgbClr val="000000"/>
                          </a:solidFill>
                          <a:latin typeface="Arial"/>
                          <a:ea typeface="Calibri"/>
                        </a:rPr>
                      </a:br>
                      <a:endParaRPr lang="fr-FR" sz="1000">
                        <a:latin typeface="Calibri"/>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2700" algn="just">
                        <a:lnSpc>
                          <a:spcPts val="1235"/>
                        </a:lnSpc>
                        <a:spcBef>
                          <a:spcPts val="655"/>
                        </a:spcBef>
                        <a:spcAft>
                          <a:spcPts val="0"/>
                        </a:spcAft>
                        <a:tabLst>
                          <a:tab pos="130810" algn="l"/>
                        </a:tabLst>
                      </a:pPr>
                      <a:r>
                        <a:rPr lang="fr-FR" sz="1000" dirty="0">
                          <a:solidFill>
                            <a:srgbClr val="000000"/>
                          </a:solidFill>
                          <a:latin typeface="Arial"/>
                          <a:ea typeface="Calibri"/>
                          <a:cs typeface="Arial"/>
                        </a:rPr>
                        <a:t>− Détermination correcte des étapes de préparation </a:t>
                      </a:r>
                      <a:r>
                        <a:rPr lang="fr-FR" sz="1000" spc="-10" dirty="0">
                          <a:solidFill>
                            <a:srgbClr val="000000"/>
                          </a:solidFill>
                          <a:latin typeface="Arial"/>
                          <a:ea typeface="Calibri"/>
                          <a:cs typeface="Arial"/>
                        </a:rPr>
                        <a:t>des réunions</a:t>
                      </a:r>
                      <a:endParaRPr lang="fr-FR" sz="1000" dirty="0">
                        <a:latin typeface="Calibri"/>
                        <a:ea typeface="Calibri"/>
                        <a:cs typeface="Arial"/>
                      </a:endParaRPr>
                    </a:p>
                    <a:p>
                      <a:pPr marL="12700">
                        <a:lnSpc>
                          <a:spcPts val="1205"/>
                        </a:lnSpc>
                        <a:spcBef>
                          <a:spcPts val="95"/>
                        </a:spcBef>
                        <a:spcAft>
                          <a:spcPts val="0"/>
                        </a:spcAft>
                      </a:pPr>
                      <a:r>
                        <a:rPr lang="fr-FR" sz="1000" spc="-15" dirty="0">
                          <a:solidFill>
                            <a:srgbClr val="000000"/>
                          </a:solidFill>
                          <a:latin typeface="Arial"/>
                          <a:ea typeface="Calibri"/>
                          <a:cs typeface="Arial"/>
                        </a:rPr>
                        <a:t>− Détermination des calendriers réalistes pour :</a:t>
                      </a:r>
                      <a:endParaRPr lang="fr-FR" sz="1000" dirty="0">
                        <a:latin typeface="Calibri"/>
                        <a:ea typeface="Calibri"/>
                        <a:cs typeface="Arial"/>
                      </a:endParaRPr>
                    </a:p>
                    <a:p>
                      <a:pPr marL="612140">
                        <a:lnSpc>
                          <a:spcPts val="1205"/>
                        </a:lnSpc>
                        <a:spcBef>
                          <a:spcPts val="30"/>
                        </a:spcBef>
                        <a:spcAft>
                          <a:spcPts val="0"/>
                        </a:spcAft>
                      </a:pPr>
                      <a:r>
                        <a:rPr lang="fr-FR" sz="1000" spc="-10" dirty="0">
                          <a:solidFill>
                            <a:srgbClr val="000000"/>
                          </a:solidFill>
                          <a:latin typeface="Times New Roman"/>
                          <a:ea typeface="Calibri"/>
                          <a:cs typeface="Arial"/>
                          <a:sym typeface="Times New Roman"/>
                        </a:rPr>
                        <a:t></a:t>
                      </a:r>
                      <a:r>
                        <a:rPr lang="fr-FR" sz="1000" spc="-10" dirty="0">
                          <a:solidFill>
                            <a:srgbClr val="000000"/>
                          </a:solidFill>
                          <a:latin typeface="Arial"/>
                          <a:ea typeface="Calibri"/>
                          <a:cs typeface="Arial"/>
                        </a:rPr>
                        <a:t>   l’ensemble des travaux à effectuer;</a:t>
                      </a:r>
                      <a:endParaRPr lang="fr-FR" sz="1000" dirty="0">
                        <a:latin typeface="Calibri"/>
                        <a:ea typeface="Calibri"/>
                        <a:cs typeface="Arial"/>
                      </a:endParaRPr>
                    </a:p>
                    <a:p>
                      <a:pPr marL="612140">
                        <a:lnSpc>
                          <a:spcPts val="1205"/>
                        </a:lnSpc>
                        <a:spcBef>
                          <a:spcPts val="25"/>
                        </a:spcBef>
                        <a:spcAft>
                          <a:spcPts val="0"/>
                        </a:spcAft>
                      </a:pPr>
                      <a:r>
                        <a:rPr lang="fr-FR" sz="1000" spc="-10" dirty="0">
                          <a:solidFill>
                            <a:srgbClr val="000000"/>
                          </a:solidFill>
                          <a:latin typeface="Times New Roman"/>
                          <a:ea typeface="Calibri"/>
                          <a:cs typeface="Arial"/>
                          <a:sym typeface="Times New Roman"/>
                        </a:rPr>
                        <a:t></a:t>
                      </a:r>
                      <a:r>
                        <a:rPr lang="fr-FR" sz="1000" spc="-10" dirty="0">
                          <a:solidFill>
                            <a:srgbClr val="000000"/>
                          </a:solidFill>
                          <a:latin typeface="Arial"/>
                          <a:ea typeface="Calibri"/>
                          <a:cs typeface="Arial"/>
                        </a:rPr>
                        <a:t>   l’application de la procédure de convocation. </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009230">
                <a:tc>
                  <a:txBody>
                    <a:bodyPr/>
                    <a:lstStyle/>
                    <a:p>
                      <a:pPr>
                        <a:lnSpc>
                          <a:spcPts val="1205"/>
                        </a:lnSpc>
                        <a:spcBef>
                          <a:spcPts val="650"/>
                        </a:spcBef>
                        <a:spcAft>
                          <a:spcPts val="0"/>
                        </a:spcAft>
                        <a:tabLst>
                          <a:tab pos="1323340" algn="l"/>
                        </a:tabLst>
                      </a:pPr>
                      <a:r>
                        <a:rPr lang="fr-FR" sz="1000" spc="-15">
                          <a:solidFill>
                            <a:srgbClr val="000000"/>
                          </a:solidFill>
                          <a:latin typeface="Arial"/>
                          <a:ea typeface="Calibri"/>
                          <a:cs typeface="Arial"/>
                        </a:rPr>
                        <a:t>4.</a:t>
                      </a:r>
                      <a:r>
                        <a:rPr lang="fr-FR" sz="1000" spc="-10">
                          <a:solidFill>
                            <a:srgbClr val="000000"/>
                          </a:solidFill>
                          <a:latin typeface="Arial"/>
                          <a:ea typeface="Calibri"/>
                          <a:cs typeface="Arial"/>
                        </a:rPr>
                        <a:t> Produire des avis de convocation et</a:t>
                      </a:r>
                      <a:endParaRPr lang="fr-FR" sz="1000">
                        <a:latin typeface="Calibri"/>
                        <a:ea typeface="Calibri"/>
                        <a:cs typeface="Arial"/>
                      </a:endParaRPr>
                    </a:p>
                    <a:p>
                      <a:pPr>
                        <a:lnSpc>
                          <a:spcPct val="115000"/>
                        </a:lnSpc>
                        <a:spcAft>
                          <a:spcPts val="0"/>
                        </a:spcAft>
                      </a:pPr>
                      <a:r>
                        <a:rPr lang="fr-FR" sz="1000" spc="-10">
                          <a:solidFill>
                            <a:srgbClr val="000000"/>
                          </a:solidFill>
                          <a:latin typeface="Arial"/>
                          <a:ea typeface="Calibri"/>
                          <a:cs typeface="Arial"/>
                        </a:rPr>
                        <a:t>les documents d’accompagnement</a:t>
                      </a:r>
                      <a:endParaRPr lang="fr-FR" sz="100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1280">
                        <a:lnSpc>
                          <a:spcPts val="1205"/>
                        </a:lnSpc>
                        <a:spcBef>
                          <a:spcPts val="105"/>
                        </a:spcBef>
                        <a:spcAft>
                          <a:spcPts val="0"/>
                        </a:spcAft>
                      </a:pPr>
                      <a:r>
                        <a:rPr lang="fr-FR" sz="1000" dirty="0">
                          <a:solidFill>
                            <a:srgbClr val="000000"/>
                          </a:solidFill>
                          <a:latin typeface="Arial"/>
                          <a:ea typeface="Calibri"/>
                          <a:cs typeface="Arial"/>
                        </a:rPr>
                        <a:t>−  Production correcte de tous les documents </a:t>
                      </a:r>
                      <a:r>
                        <a:rPr lang="fr-FR" sz="1000" spc="-10" dirty="0">
                          <a:solidFill>
                            <a:srgbClr val="000000"/>
                          </a:solidFill>
                          <a:latin typeface="Arial"/>
                          <a:ea typeface="Calibri"/>
                          <a:cs typeface="Arial"/>
                        </a:rPr>
                        <a:t>nécessaires.</a:t>
                      </a:r>
                      <a:endParaRPr lang="fr-FR" sz="1000" dirty="0">
                        <a:latin typeface="Calibri"/>
                        <a:ea typeface="Calibri"/>
                        <a:cs typeface="Arial"/>
                      </a:endParaRPr>
                    </a:p>
                    <a:p>
                      <a:pPr marL="81280">
                        <a:lnSpc>
                          <a:spcPts val="1205"/>
                        </a:lnSpc>
                        <a:spcBef>
                          <a:spcPts val="105"/>
                        </a:spcBef>
                        <a:spcAft>
                          <a:spcPts val="0"/>
                        </a:spcAft>
                      </a:pPr>
                      <a:r>
                        <a:rPr lang="fr-FR" sz="1000" dirty="0">
                          <a:solidFill>
                            <a:srgbClr val="000000"/>
                          </a:solidFill>
                          <a:latin typeface="Arial"/>
                          <a:ea typeface="Calibri"/>
                          <a:cs typeface="Arial"/>
                        </a:rPr>
                        <a:t>−  Absence de fautes de frappe.</a:t>
                      </a:r>
                      <a:endParaRPr lang="fr-FR" sz="1000" dirty="0">
                        <a:latin typeface="Calibri"/>
                        <a:ea typeface="Calibri"/>
                        <a:cs typeface="Arial"/>
                      </a:endParaRPr>
                    </a:p>
                    <a:p>
                      <a:pPr marL="81280">
                        <a:lnSpc>
                          <a:spcPts val="1205"/>
                        </a:lnSpc>
                        <a:spcBef>
                          <a:spcPts val="95"/>
                        </a:spcBef>
                        <a:spcAft>
                          <a:spcPts val="0"/>
                        </a:spcAft>
                      </a:pPr>
                      <a:r>
                        <a:rPr lang="fr-FR" sz="1000" dirty="0">
                          <a:solidFill>
                            <a:srgbClr val="000000"/>
                          </a:solidFill>
                          <a:latin typeface="Arial"/>
                          <a:ea typeface="Calibri"/>
                          <a:cs typeface="Arial"/>
                        </a:rPr>
                        <a:t>−  Respect des règles de l’orthographe d’usage et de </a:t>
                      </a:r>
                      <a:r>
                        <a:rPr lang="fr-FR" sz="1000" spc="-10" dirty="0">
                          <a:solidFill>
                            <a:srgbClr val="000000"/>
                          </a:solidFill>
                          <a:latin typeface="Arial"/>
                          <a:ea typeface="Calibri"/>
                          <a:cs typeface="Arial"/>
                        </a:rPr>
                        <a:t>la grammaire.</a:t>
                      </a:r>
                      <a:endParaRPr lang="fr-FR" sz="1000" dirty="0">
                        <a:latin typeface="Calibri"/>
                        <a:ea typeface="Calibri"/>
                        <a:cs typeface="Arial"/>
                      </a:endParaRPr>
                    </a:p>
                    <a:p>
                      <a:pPr marL="81280">
                        <a:lnSpc>
                          <a:spcPts val="1300"/>
                        </a:lnSpc>
                        <a:spcBef>
                          <a:spcPts val="30"/>
                        </a:spcBef>
                        <a:spcAft>
                          <a:spcPts val="0"/>
                        </a:spcAft>
                      </a:pPr>
                      <a:r>
                        <a:rPr lang="fr-FR" sz="1000" dirty="0">
                          <a:solidFill>
                            <a:srgbClr val="000000"/>
                          </a:solidFill>
                          <a:latin typeface="Arial"/>
                          <a:ea typeface="Calibri"/>
                          <a:cs typeface="Arial"/>
                        </a:rPr>
                        <a:t>−  Classification appropriée des documents.        −  Maîtrise des outils informatiques.</a:t>
                      </a:r>
                      <a:endParaRPr lang="fr-FR" sz="1000" dirty="0">
                        <a:latin typeface="Calibri"/>
                        <a:ea typeface="Calibri"/>
                        <a:cs typeface="Arial"/>
                      </a:endParaRPr>
                    </a:p>
                    <a:p>
                      <a:pPr marL="81280">
                        <a:lnSpc>
                          <a:spcPts val="1205"/>
                        </a:lnSpc>
                        <a:spcBef>
                          <a:spcPts val="90"/>
                        </a:spcBef>
                        <a:spcAft>
                          <a:spcPts val="0"/>
                        </a:spcAft>
                      </a:pPr>
                      <a:r>
                        <a:rPr lang="fr-FR" sz="1000" dirty="0">
                          <a:solidFill>
                            <a:srgbClr val="000000"/>
                          </a:solidFill>
                          <a:latin typeface="Arial"/>
                          <a:ea typeface="Calibri"/>
                          <a:cs typeface="Arial"/>
                        </a:rPr>
                        <a:t>−  Qualité de la présentation visuelle.</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533947">
                <a:tc>
                  <a:txBody>
                    <a:bodyPr/>
                    <a:lstStyle/>
                    <a:p>
                      <a:pPr>
                        <a:lnSpc>
                          <a:spcPts val="1205"/>
                        </a:lnSpc>
                        <a:spcBef>
                          <a:spcPts val="45"/>
                        </a:spcBef>
                        <a:spcAft>
                          <a:spcPts val="0"/>
                        </a:spcAft>
                        <a:tabLst>
                          <a:tab pos="1323340" algn="l"/>
                        </a:tabLst>
                      </a:pPr>
                      <a:r>
                        <a:rPr lang="fr-FR" sz="1000" spc="-15">
                          <a:solidFill>
                            <a:srgbClr val="000000"/>
                          </a:solidFill>
                          <a:latin typeface="Arial"/>
                          <a:ea typeface="Calibri"/>
                          <a:cs typeface="Arial"/>
                        </a:rPr>
                        <a:t>5.</a:t>
                      </a:r>
                      <a:r>
                        <a:rPr lang="fr-FR" sz="1000" spc="-10">
                          <a:solidFill>
                            <a:srgbClr val="000000"/>
                          </a:solidFill>
                          <a:latin typeface="Arial"/>
                          <a:ea typeface="Calibri"/>
                          <a:cs typeface="Arial"/>
                        </a:rPr>
                        <a:t> Acheminer les documents nécessaires à la tenue des réunions.</a:t>
                      </a:r>
                      <a:endParaRPr lang="fr-FR" sz="100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00"/>
                        </a:lnSpc>
                        <a:spcBef>
                          <a:spcPts val="1255"/>
                        </a:spcBef>
                        <a:spcAft>
                          <a:spcPts val="0"/>
                        </a:spcAft>
                      </a:pPr>
                      <a:r>
                        <a:rPr lang="fr-FR" sz="1000" dirty="0">
                          <a:solidFill>
                            <a:srgbClr val="000000"/>
                          </a:solidFill>
                          <a:latin typeface="Arial"/>
                          <a:ea typeface="Calibri"/>
                          <a:cs typeface="Arial"/>
                        </a:rPr>
                        <a:t>−  Choix des moyens d’expédition appropriés. </a:t>
                      </a:r>
                      <a:br>
                        <a:rPr lang="fr-FR" sz="1000" dirty="0">
                          <a:solidFill>
                            <a:srgbClr val="000000"/>
                          </a:solidFill>
                          <a:latin typeface="Arial"/>
                          <a:ea typeface="Calibri"/>
                          <a:cs typeface="Arial"/>
                        </a:rPr>
                      </a:br>
                      <a:r>
                        <a:rPr lang="fr-FR" sz="1000" dirty="0">
                          <a:solidFill>
                            <a:srgbClr val="000000"/>
                          </a:solidFill>
                          <a:latin typeface="Arial"/>
                          <a:ea typeface="Calibri"/>
                          <a:cs typeface="Arial"/>
                        </a:rPr>
                        <a:t>−  Acheminement des documents appropriés. </a:t>
                      </a:r>
                      <a:br>
                        <a:rPr lang="fr-FR" sz="1000" dirty="0">
                          <a:solidFill>
                            <a:srgbClr val="000000"/>
                          </a:solidFill>
                          <a:latin typeface="Arial"/>
                          <a:ea typeface="Calibri"/>
                          <a:cs typeface="Arial"/>
                        </a:rPr>
                      </a:br>
                      <a:r>
                        <a:rPr lang="fr-FR" sz="1000" dirty="0">
                          <a:solidFill>
                            <a:srgbClr val="000000"/>
                          </a:solidFill>
                          <a:latin typeface="Arial"/>
                          <a:ea typeface="Calibri"/>
                          <a:cs typeface="Arial"/>
                        </a:rPr>
                        <a:t>−  Expédition des documents au moment approprié. </a:t>
                      </a:r>
                      <a:endParaRPr lang="fr-FR" sz="1000" dirty="0">
                        <a:latin typeface="Calibri"/>
                        <a:ea typeface="Calibri"/>
                        <a:cs typeface="Arial"/>
                      </a:endParaRPr>
                    </a:p>
                  </a:txBody>
                  <a:tcPr marL="42313" marR="423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785794"/>
            <a:ext cx="7239000" cy="1037258"/>
          </a:xfrm>
        </p:spPr>
        <p:txBody>
          <a:bodyPr>
            <a:normAutofit fontScale="90000"/>
          </a:bodyPr>
          <a:lstStyle/>
          <a:p>
            <a:r>
              <a:rPr lang="fr-FR" i="1" u="sng" dirty="0" smtClean="0"/>
              <a:t>EXEMPLE DE PLAN DE COURS (MODULE)</a:t>
            </a:r>
            <a:r>
              <a:rPr lang="fr-FR" dirty="0" smtClean="0"/>
              <a:t/>
            </a:r>
            <a:br>
              <a:rPr lang="fr-FR" dirty="0" smtClean="0"/>
            </a:br>
            <a:endParaRPr lang="fr-FR" dirty="0"/>
          </a:p>
        </p:txBody>
      </p:sp>
      <p:sp>
        <p:nvSpPr>
          <p:cNvPr id="18433" name="Rectangle 1"/>
          <p:cNvSpPr>
            <a:spLocks noChangeArrowheads="1"/>
          </p:cNvSpPr>
          <p:nvPr/>
        </p:nvSpPr>
        <p:spPr bwMode="auto">
          <a:xfrm>
            <a:off x="0" y="1928802"/>
            <a:ext cx="8072462"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No et titre du module : Module 23 </a:t>
            </a:r>
            <a:r>
              <a:rPr kumimoji="0" lang="fr-FR" sz="1600" b="1" i="0" u="none" strike="noStrike" cap="none" normalizeH="0" baseline="0" dirty="0" smtClean="0">
                <a:ln>
                  <a:noFill/>
                </a:ln>
                <a:solidFill>
                  <a:schemeClr val="tx1"/>
                </a:solidFill>
                <a:effectLst/>
                <a:latin typeface="Calibri" pitchFamily="34" charset="0"/>
                <a:ea typeface="Calibri" pitchFamily="34" charset="0"/>
                <a:cs typeface="TimesNewRoman,Bold"/>
              </a:rPr>
              <a:t>Réunions d’affaires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Compétence (particulière) à développer : </a:t>
            </a:r>
            <a:r>
              <a:rPr kumimoji="0" lang="fr-FR" sz="1600" b="1" i="0" u="none" strike="noStrike" cap="none" normalizeH="0" baseline="0" dirty="0" smtClean="0">
                <a:ln>
                  <a:noFill/>
                </a:ln>
                <a:solidFill>
                  <a:schemeClr val="tx1"/>
                </a:solidFill>
                <a:effectLst/>
                <a:latin typeface="Calibri" pitchFamily="34" charset="0"/>
                <a:ea typeface="Calibri" pitchFamily="34" charset="0"/>
                <a:cs typeface="TimesNewRoman,Bold"/>
              </a:rPr>
              <a:t>Préparer des réunions d’affaires                                                   </a:t>
            </a: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Durée totale du module : 30 heures</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Cette compétence (ce module) est préalable à : module 24</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Cette compétence (ce module) a comme préalables : modules, 2, 3, 4,5, 6, 7, 8, 11, 16 ,20 et 21</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Dates : Début : 28 août 2006                                                                                   Fin : 3 octobre 2006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Calibri" pitchFamily="34" charset="0"/>
                <a:cs typeface="TimesNewRoman"/>
              </a:rPr>
              <a:t>Évaluation : 6 octobre 2006</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nvGraphicFramePr>
        <p:xfrm>
          <a:off x="214281" y="285727"/>
          <a:ext cx="7786740" cy="6309470"/>
        </p:xfrm>
        <a:graphic>
          <a:graphicData uri="http://schemas.openxmlformats.org/drawingml/2006/table">
            <a:tbl>
              <a:tblPr/>
              <a:tblGrid>
                <a:gridCol w="1622987">
                  <a:extLst>
                    <a:ext uri="{9D8B030D-6E8A-4147-A177-3AD203B41FA5}">
                      <a16:colId xmlns:a16="http://schemas.microsoft.com/office/drawing/2014/main" val="20000"/>
                    </a:ext>
                  </a:extLst>
                </a:gridCol>
                <a:gridCol w="540814">
                  <a:extLst>
                    <a:ext uri="{9D8B030D-6E8A-4147-A177-3AD203B41FA5}">
                      <a16:colId xmlns:a16="http://schemas.microsoft.com/office/drawing/2014/main" val="20001"/>
                    </a:ext>
                  </a:extLst>
                </a:gridCol>
                <a:gridCol w="2595580">
                  <a:extLst>
                    <a:ext uri="{9D8B030D-6E8A-4147-A177-3AD203B41FA5}">
                      <a16:colId xmlns:a16="http://schemas.microsoft.com/office/drawing/2014/main" val="20002"/>
                    </a:ext>
                  </a:extLst>
                </a:gridCol>
                <a:gridCol w="1595728">
                  <a:extLst>
                    <a:ext uri="{9D8B030D-6E8A-4147-A177-3AD203B41FA5}">
                      <a16:colId xmlns:a16="http://schemas.microsoft.com/office/drawing/2014/main" val="20003"/>
                    </a:ext>
                  </a:extLst>
                </a:gridCol>
                <a:gridCol w="1431631">
                  <a:extLst>
                    <a:ext uri="{9D8B030D-6E8A-4147-A177-3AD203B41FA5}">
                      <a16:colId xmlns:a16="http://schemas.microsoft.com/office/drawing/2014/main" val="20004"/>
                    </a:ext>
                  </a:extLst>
                </a:gridCol>
              </a:tblGrid>
              <a:tr h="396366">
                <a:tc>
                  <a:txBody>
                    <a:bodyPr/>
                    <a:lstStyle/>
                    <a:p>
                      <a:pPr algn="ctr">
                        <a:lnSpc>
                          <a:spcPct val="115000"/>
                        </a:lnSpc>
                        <a:spcAft>
                          <a:spcPts val="0"/>
                        </a:spcAft>
                      </a:pPr>
                      <a:r>
                        <a:rPr lang="fr-FR" sz="1100" b="1" dirty="0">
                          <a:latin typeface="TimesNewRoman,Bold"/>
                          <a:ea typeface="Calibri"/>
                          <a:cs typeface="TimesNewRoman,Bold"/>
                        </a:rPr>
                        <a:t>Précisions sur le comportement attendu</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b="1" dirty="0">
                          <a:latin typeface="TimesNewRoman,Bold"/>
                          <a:ea typeface="Calibri"/>
                          <a:cs typeface="TimesNewRoman,Bold"/>
                        </a:rPr>
                        <a:t>Durée (h)</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b="1" dirty="0">
                          <a:latin typeface="TimesNewRoman,Bold"/>
                          <a:ea typeface="Calibri"/>
                          <a:cs typeface="TimesNewRoman,Bold"/>
                        </a:rPr>
                        <a:t>Principaux éléments de contenu</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b="1" dirty="0">
                          <a:latin typeface="TimesNewRoman,Bold"/>
                          <a:ea typeface="Calibri"/>
                          <a:cs typeface="TimesNewRoman,Bold"/>
                        </a:rPr>
                        <a:t>Événements pédagogiques</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b="1">
                          <a:latin typeface="TimesNewRoman,Bold"/>
                          <a:ea typeface="Calibri"/>
                          <a:cs typeface="TimesNewRoman,Bold"/>
                        </a:rPr>
                        <a:t>Évaluation en aide à l’apprentissage</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92731">
                <a:tc>
                  <a:txBody>
                    <a:bodyPr/>
                    <a:lstStyle/>
                    <a:p>
                      <a:pPr marL="786765" indent="-786765" algn="ctr">
                        <a:lnSpc>
                          <a:spcPct val="115000"/>
                        </a:lnSpc>
                        <a:spcAft>
                          <a:spcPts val="0"/>
                        </a:spcAft>
                      </a:pPr>
                      <a:r>
                        <a:rPr lang="fr-FR" sz="1100" b="1">
                          <a:latin typeface="TimesNewRoman,Bold"/>
                          <a:ea typeface="Calibri"/>
                          <a:cs typeface="TimesNewRoman,Bold"/>
                        </a:rPr>
                        <a:t>Introduction</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1</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Raison d’être de la compétence</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Liens avec les autres modules (matrice)</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Évaluations, exigences, modalités de fonctionnement, etc.</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dirty="0">
                          <a:latin typeface="TimesNewRoman"/>
                          <a:ea typeface="Calibri"/>
                          <a:cs typeface="TimesNewRoman"/>
                        </a:rPr>
                        <a:t>Présentation de l’information</a:t>
                      </a:r>
                      <a:endParaRPr lang="fr-FR" sz="1100" dirty="0">
                        <a:latin typeface="Calibri"/>
                        <a:ea typeface="Calibri"/>
                        <a:cs typeface="Arial"/>
                      </a:endParaRPr>
                    </a:p>
                    <a:p>
                      <a:pPr algn="ctr">
                        <a:lnSpc>
                          <a:spcPct val="115000"/>
                        </a:lnSpc>
                        <a:spcAft>
                          <a:spcPts val="0"/>
                        </a:spcAft>
                      </a:pPr>
                      <a:r>
                        <a:rPr lang="fr-FR" sz="1100" dirty="0">
                          <a:latin typeface="TimesNewRoman"/>
                          <a:ea typeface="Calibri"/>
                          <a:cs typeface="TimesNewRoman"/>
                        </a:rPr>
                        <a:t>échanges</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dirty="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89097">
                <a:tc>
                  <a:txBody>
                    <a:bodyPr/>
                    <a:lstStyle/>
                    <a:p>
                      <a:pPr algn="ctr">
                        <a:lnSpc>
                          <a:spcPct val="115000"/>
                        </a:lnSpc>
                        <a:spcAft>
                          <a:spcPts val="0"/>
                        </a:spcAft>
                      </a:pPr>
                      <a:r>
                        <a:rPr lang="fr-FR" sz="1100" b="1">
                          <a:latin typeface="TimesNewRoman,Bold"/>
                          <a:ea typeface="Calibri"/>
                          <a:cs typeface="TimesNewRoman,Bold"/>
                        </a:rPr>
                        <a:t>1 + 3</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Prendre connaissance des</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consignes et organiser son</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travail</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5</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Reformulation; validation</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Choix du logiciel, type de lettres</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Ordonnancement des activités</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Planification; reproduction, envoi massif, courriel,</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attachements, etc.</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Mise en situation</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Études de cas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dirty="0">
                          <a:latin typeface="TimesNewRoman"/>
                          <a:ea typeface="Calibri"/>
                          <a:cs typeface="TimesNewRoman"/>
                        </a:rPr>
                        <a:t>Aide à</a:t>
                      </a:r>
                      <a:endParaRPr lang="fr-FR" sz="1100" dirty="0">
                        <a:latin typeface="Calibri"/>
                        <a:ea typeface="Calibri"/>
                        <a:cs typeface="Arial"/>
                      </a:endParaRPr>
                    </a:p>
                    <a:p>
                      <a:pPr algn="ctr">
                        <a:lnSpc>
                          <a:spcPct val="115000"/>
                        </a:lnSpc>
                        <a:spcAft>
                          <a:spcPts val="0"/>
                        </a:spcAft>
                      </a:pPr>
                      <a:r>
                        <a:rPr lang="fr-FR" sz="1100" dirty="0">
                          <a:latin typeface="TimesNewRoman"/>
                          <a:ea typeface="Calibri"/>
                          <a:cs typeface="TimesNewRoman"/>
                        </a:rPr>
                        <a:t>l’apprentissage</a:t>
                      </a:r>
                      <a:endParaRPr lang="fr-FR" sz="1100" dirty="0">
                        <a:latin typeface="Calibri"/>
                        <a:ea typeface="Calibri"/>
                        <a:cs typeface="Arial"/>
                      </a:endParaRPr>
                    </a:p>
                    <a:p>
                      <a:pPr algn="ctr">
                        <a:lnSpc>
                          <a:spcPct val="115000"/>
                        </a:lnSpc>
                        <a:spcAft>
                          <a:spcPts val="0"/>
                        </a:spcAft>
                      </a:pPr>
                      <a:r>
                        <a:rPr lang="fr-FR" sz="1100" dirty="0">
                          <a:latin typeface="TimesNewRoman"/>
                          <a:ea typeface="Calibri"/>
                          <a:cs typeface="TimesNewRoman"/>
                        </a:rPr>
                        <a:t>ponctuel</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92731">
                <a:tc>
                  <a:txBody>
                    <a:bodyPr/>
                    <a:lstStyle/>
                    <a:p>
                      <a:pPr algn="ctr">
                        <a:lnSpc>
                          <a:spcPct val="115000"/>
                        </a:lnSpc>
                        <a:spcAft>
                          <a:spcPts val="0"/>
                        </a:spcAft>
                      </a:pPr>
                      <a:r>
                        <a:rPr lang="fr-FR" sz="1100" b="1">
                          <a:latin typeface="TimesNewRoman,Bold"/>
                          <a:ea typeface="Calibri"/>
                          <a:cs typeface="TimesNewRoman,Bold"/>
                        </a:rPr>
                        <a:t>2. Vérifier la disponibilité</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des ressources humaines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4</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Confirmation des fonctions : titres des personnes invitées</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Vérification des adresses; Modalité de vérification</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Exercice oral avec exercices écrits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dirty="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90915">
                <a:tc>
                  <a:txBody>
                    <a:bodyPr/>
                    <a:lstStyle/>
                    <a:p>
                      <a:pPr algn="ctr">
                        <a:lnSpc>
                          <a:spcPct val="115000"/>
                        </a:lnSpc>
                        <a:spcAft>
                          <a:spcPts val="0"/>
                        </a:spcAft>
                      </a:pPr>
                      <a:r>
                        <a:rPr lang="fr-FR" sz="1100" b="1">
                          <a:latin typeface="TimesNewRoman,Bold"/>
                          <a:ea typeface="Calibri"/>
                          <a:cs typeface="TimesNewRoman,Bold"/>
                        </a:rPr>
                        <a:t>4. Produire des avis de</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convocation et les</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documents</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d’accompagnement</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10</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Utilisation du logiciel, des modèles</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Distinction entre </a:t>
                      </a:r>
                      <a:r>
                        <a:rPr lang="fr-FR" sz="1100" b="1" i="1">
                          <a:latin typeface="TimesNewRoman,BoldItalic"/>
                          <a:ea typeface="Calibri"/>
                          <a:cs typeface="TimesNewRoman,BoldItalic"/>
                        </a:rPr>
                        <a:t>avis, ordre du jour</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Recherche et élaboration des documents</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d’accompagnement</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Aspect légal des documents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dirty="0">
                          <a:latin typeface="TimesNewRoman"/>
                          <a:ea typeface="Calibri"/>
                          <a:cs typeface="TimesNewRoman"/>
                        </a:rPr>
                        <a:t>Type pratique</a:t>
                      </a:r>
                      <a:endParaRPr lang="fr-FR" sz="1100" dirty="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92731">
                <a:tc>
                  <a:txBody>
                    <a:bodyPr/>
                    <a:lstStyle/>
                    <a:p>
                      <a:pPr algn="ctr">
                        <a:lnSpc>
                          <a:spcPct val="115000"/>
                        </a:lnSpc>
                        <a:spcAft>
                          <a:spcPts val="0"/>
                        </a:spcAft>
                      </a:pPr>
                      <a:r>
                        <a:rPr lang="fr-FR" sz="1100" b="1">
                          <a:latin typeface="TimesNewRoman,Bold"/>
                          <a:ea typeface="Calibri"/>
                          <a:cs typeface="TimesNewRoman,Bold"/>
                        </a:rPr>
                        <a:t>5. Acheminer les</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documents nécessaires à la</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tenue de réunions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4</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Mode d’acheminement</a:t>
                      </a:r>
                      <a:endParaRPr lang="fr-FR" sz="1100">
                        <a:latin typeface="Calibri"/>
                        <a:ea typeface="Calibri"/>
                        <a:cs typeface="Arial"/>
                      </a:endParaRPr>
                    </a:p>
                    <a:p>
                      <a:pPr algn="ctr">
                        <a:lnSpc>
                          <a:spcPct val="115000"/>
                        </a:lnSpc>
                        <a:spcAft>
                          <a:spcPts val="0"/>
                        </a:spcAft>
                      </a:pPr>
                      <a:r>
                        <a:rPr lang="fr-FR" sz="1100">
                          <a:latin typeface="TimesNewRoman"/>
                          <a:ea typeface="Calibri"/>
                          <a:cs typeface="TimesNewRoman"/>
                        </a:rPr>
                        <a:t>Détails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Exercices pratiques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dirty="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990915">
                <a:tc>
                  <a:txBody>
                    <a:bodyPr/>
                    <a:lstStyle/>
                    <a:p>
                      <a:pPr algn="ctr">
                        <a:lnSpc>
                          <a:spcPct val="115000"/>
                        </a:lnSpc>
                        <a:spcAft>
                          <a:spcPts val="0"/>
                        </a:spcAft>
                      </a:pPr>
                      <a:r>
                        <a:rPr lang="fr-FR" sz="1100" b="1">
                          <a:latin typeface="TimesNewRoman,Bold"/>
                          <a:ea typeface="Calibri"/>
                          <a:cs typeface="TimesNewRoman,Bold"/>
                        </a:rPr>
                        <a:t>Activité synthèse</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3</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b="1">
                          <a:latin typeface="TimesNewRoman,Bold"/>
                          <a:ea typeface="Calibri"/>
                          <a:cs typeface="TimesNewRoman,Bold"/>
                        </a:rPr>
                        <a:t>Mise en pratique de l’ensemble</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de la compétence selon les</a:t>
                      </a:r>
                      <a:endParaRPr lang="fr-FR" sz="1100">
                        <a:latin typeface="Calibri"/>
                        <a:ea typeface="Calibri"/>
                        <a:cs typeface="Arial"/>
                      </a:endParaRPr>
                    </a:p>
                    <a:p>
                      <a:pPr algn="ctr">
                        <a:lnSpc>
                          <a:spcPct val="115000"/>
                        </a:lnSpc>
                        <a:spcAft>
                          <a:spcPts val="0"/>
                        </a:spcAft>
                      </a:pPr>
                      <a:r>
                        <a:rPr lang="fr-FR" sz="1100" b="1">
                          <a:latin typeface="TimesNewRoman,Bold"/>
                          <a:ea typeface="Calibri"/>
                          <a:cs typeface="TimesNewRoman,Bold"/>
                        </a:rPr>
                        <a:t>critères</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dirty="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98183">
                <a:tc>
                  <a:txBody>
                    <a:bodyPr/>
                    <a:lstStyle/>
                    <a:p>
                      <a:pPr algn="ctr">
                        <a:lnSpc>
                          <a:spcPct val="115000"/>
                        </a:lnSpc>
                        <a:spcAft>
                          <a:spcPts val="0"/>
                        </a:spcAft>
                      </a:pPr>
                      <a:r>
                        <a:rPr lang="fr-FR" sz="1100" b="1">
                          <a:latin typeface="TimesNewRoman,Bold"/>
                          <a:ea typeface="Calibri"/>
                          <a:cs typeface="TimesNewRoman,Bold"/>
                        </a:rPr>
                        <a:t>Évaluation de sanction</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100">
                          <a:latin typeface="TimesNewRoman"/>
                          <a:ea typeface="Calibri"/>
                          <a:cs typeface="TimesNewRoman"/>
                        </a:rPr>
                        <a:t>3</a:t>
                      </a:r>
                      <a:endParaRPr lang="fr-FR" sz="1100">
                        <a:latin typeface="Calibri"/>
                        <a:ea typeface="Calibri"/>
                        <a:cs typeface="Arial"/>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fr-FR" sz="1100" dirty="0">
                        <a:latin typeface="TimesNewRoman"/>
                        <a:ea typeface="Calibri"/>
                        <a:cs typeface="TimesNewRoman"/>
                      </a:endParaRPr>
                    </a:p>
                  </a:txBody>
                  <a:tcPr marL="46095" marR="46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i="1" u="sng" dirty="0" smtClean="0"/>
              <a:t>Enseignement des précisions dans l'ordre alphabétique</a:t>
            </a:r>
            <a:endParaRPr lang="fr-FR" dirty="0" smtClean="0"/>
          </a:p>
          <a:p>
            <a:r>
              <a:rPr lang="fr-FR" i="1" u="sng" dirty="0" smtClean="0"/>
              <a:t>Enseignement des précisions dans le désordre numérique</a:t>
            </a:r>
            <a:endParaRPr lang="fr-FR" dirty="0" smtClean="0"/>
          </a:p>
          <a:p>
            <a:r>
              <a:rPr lang="fr-FR" i="1" u="sng" dirty="0" smtClean="0"/>
              <a:t>Enseignement des précisions par regroupement</a:t>
            </a:r>
            <a:endParaRPr lang="fr-FR" dirty="0" smtClean="0"/>
          </a:p>
          <a:p>
            <a:r>
              <a:rPr lang="fr-FR" i="1" u="sng" dirty="0" smtClean="0"/>
              <a:t>Enseignement des précisions selon un processus hybride</a:t>
            </a:r>
            <a:endParaRPr lang="fr-FR" dirty="0" smtClean="0"/>
          </a:p>
          <a:p>
            <a:endParaRPr lang="fr-FR" dirty="0"/>
          </a:p>
        </p:txBody>
      </p:sp>
      <p:sp>
        <p:nvSpPr>
          <p:cNvPr id="4" name="Titre 3"/>
          <p:cNvSpPr>
            <a:spLocks noGrp="1"/>
          </p:cNvSpPr>
          <p:nvPr>
            <p:ph type="title"/>
          </p:nvPr>
        </p:nvSpPr>
        <p:spPr>
          <a:xfrm>
            <a:off x="500034" y="785794"/>
            <a:ext cx="7239000" cy="1037258"/>
          </a:xfrm>
        </p:spPr>
        <p:txBody>
          <a:bodyPr>
            <a:normAutofit fontScale="90000"/>
          </a:bodyPr>
          <a:lstStyle/>
          <a:p>
            <a:r>
              <a:rPr lang="fr-FR" sz="1800" dirty="0" smtClean="0"/>
              <a:t>On doit également avoir à l’esprit la motivation des stagiaires, la maîtrise des apprentissages préalables, les composantes de la compétence et l’organisation pédagogique. On peut choisir entre les stratégies suivantes :</a:t>
            </a:r>
            <a:r>
              <a:rPr lang="fr-FR" dirty="0" smtClean="0"/>
              <a:t/>
            </a:r>
            <a:br>
              <a:rPr lang="fr-FR" dirty="0" smtClean="0"/>
            </a:br>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2400288" cy="751506"/>
          </a:xfrm>
        </p:spPr>
        <p:txBody>
          <a:bodyPr>
            <a:normAutofit fontScale="90000"/>
          </a:bodyPr>
          <a:lstStyle/>
          <a:p>
            <a:r>
              <a:rPr lang="fr-FR" i="1" u="sng" dirty="0" smtClean="0"/>
              <a:t>Durées</a:t>
            </a:r>
            <a:r>
              <a:rPr lang="fr-FR" dirty="0" smtClean="0"/>
              <a:t/>
            </a:r>
            <a:br>
              <a:rPr lang="fr-FR" dirty="0" smtClean="0"/>
            </a:br>
            <a:endParaRPr lang="fr-FR" dirty="0"/>
          </a:p>
        </p:txBody>
      </p:sp>
      <p:sp>
        <p:nvSpPr>
          <p:cNvPr id="3" name="Espace réservé du contenu 2"/>
          <p:cNvSpPr>
            <a:spLocks noGrp="1"/>
          </p:cNvSpPr>
          <p:nvPr>
            <p:ph idx="1"/>
          </p:nvPr>
        </p:nvSpPr>
        <p:spPr>
          <a:xfrm>
            <a:off x="214282" y="642918"/>
            <a:ext cx="7786742" cy="5786478"/>
          </a:xfrm>
        </p:spPr>
        <p:txBody>
          <a:bodyPr>
            <a:normAutofit fontScale="77500" lnSpcReduction="20000"/>
          </a:bodyPr>
          <a:lstStyle/>
          <a:p>
            <a:pPr>
              <a:buNone/>
            </a:pPr>
            <a:r>
              <a:rPr lang="fr-FR" dirty="0" smtClean="0"/>
              <a:t>Ce volet du plan de cours fait référence à la répartition de la durée totale d’un module entre l’activité d’exploration, chacune des précisions ou regroupements de précisions retenus, l’activité synthèse et l’évaluation de sanction. Afin de vous aider à compléter cette rubrique, nous conseillons de répartir le temps de la façon suivante.</a:t>
            </a:r>
          </a:p>
          <a:p>
            <a:r>
              <a:rPr lang="fr-FR" dirty="0" smtClean="0"/>
              <a:t>1e Commencer par soustraire, de la durée totale du module, la durée prévue pour l’évaluation de sanction.</a:t>
            </a:r>
          </a:p>
          <a:p>
            <a:r>
              <a:rPr lang="fr-FR" dirty="0" smtClean="0"/>
              <a:t>2e Prévoir une activité d’exploration d’environ une heure en tout début de module au cours de laquelle on aborde les éléments suivants :</a:t>
            </a:r>
          </a:p>
          <a:p>
            <a:pPr lvl="2"/>
            <a:r>
              <a:rPr lang="fr-FR" dirty="0" smtClean="0"/>
              <a:t>les raisons d’être de la compétence; la place qu’occupe cette compétence dans le programme de formation;</a:t>
            </a:r>
          </a:p>
          <a:p>
            <a:pPr lvl="2"/>
            <a:r>
              <a:rPr lang="fr-FR" dirty="0" smtClean="0"/>
              <a:t>les apprentissages;</a:t>
            </a:r>
          </a:p>
          <a:p>
            <a:pPr lvl="2"/>
            <a:r>
              <a:rPr lang="fr-FR" dirty="0" smtClean="0"/>
              <a:t>l’évaluation de sanction;</a:t>
            </a:r>
          </a:p>
          <a:p>
            <a:pPr lvl="2"/>
            <a:r>
              <a:rPr lang="fr-FR" dirty="0" smtClean="0"/>
              <a:t>les particularités de l’enseignement.</a:t>
            </a:r>
          </a:p>
          <a:p>
            <a:endParaRPr lang="fr-FR" dirty="0" smtClean="0"/>
          </a:p>
          <a:p>
            <a:r>
              <a:rPr lang="fr-FR" dirty="0" smtClean="0"/>
              <a:t>3</a:t>
            </a:r>
            <a:r>
              <a:rPr lang="fr-FR" baseline="30000" dirty="0" smtClean="0"/>
              <a:t>e</a:t>
            </a:r>
            <a:r>
              <a:rPr lang="fr-FR" dirty="0" smtClean="0"/>
              <a:t>Répartir le temps restant entre les différentes précisions ou regroupement de précisions et l’activité synthèse.</a:t>
            </a:r>
          </a:p>
          <a:p>
            <a:pPr>
              <a:buNone/>
            </a:pPr>
            <a:endParaRPr lang="fr-FR" dirty="0" smtClean="0"/>
          </a:p>
          <a:p>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85794"/>
            <a:ext cx="7239000" cy="677246"/>
          </a:xfrm>
        </p:spPr>
        <p:txBody>
          <a:bodyPr>
            <a:normAutofit fontScale="90000"/>
          </a:bodyPr>
          <a:lstStyle/>
          <a:p>
            <a:r>
              <a:rPr lang="fr-FR" sz="2700" i="1" u="sng" dirty="0" smtClean="0"/>
              <a:t>Contenu (principaux éléments de contenu)</a:t>
            </a:r>
            <a:r>
              <a:rPr lang="fr-FR" dirty="0" smtClean="0"/>
              <a:t/>
            </a:r>
            <a:br>
              <a:rPr lang="fr-FR" dirty="0" smtClean="0"/>
            </a:br>
            <a:endParaRPr lang="fr-FR" dirty="0"/>
          </a:p>
        </p:txBody>
      </p:sp>
      <p:sp>
        <p:nvSpPr>
          <p:cNvPr id="3" name="Espace réservé du contenu 2"/>
          <p:cNvSpPr>
            <a:spLocks noGrp="1"/>
          </p:cNvSpPr>
          <p:nvPr>
            <p:ph idx="1"/>
          </p:nvPr>
        </p:nvSpPr>
        <p:spPr>
          <a:xfrm>
            <a:off x="428596" y="1142984"/>
            <a:ext cx="7239000" cy="2248212"/>
          </a:xfrm>
        </p:spPr>
        <p:txBody>
          <a:bodyPr/>
          <a:lstStyle/>
          <a:p>
            <a:pPr algn="just"/>
            <a:r>
              <a:rPr lang="fr-FR" dirty="0" smtClean="0"/>
              <a:t> Cette rubrique fait référence à l’ensemble des notions constituant les savoirs à acquérir au cours des apprentissages associés à chacune des précisions de l’objectif opérationnel.</a:t>
            </a:r>
          </a:p>
          <a:p>
            <a:pPr>
              <a:buNone/>
            </a:pPr>
            <a:endParaRPr lang="fr-FR" dirty="0"/>
          </a:p>
        </p:txBody>
      </p:sp>
      <p:sp>
        <p:nvSpPr>
          <p:cNvPr id="23553" name="Rectangle 1"/>
          <p:cNvSpPr>
            <a:spLocks noChangeArrowheads="1"/>
          </p:cNvSpPr>
          <p:nvPr/>
        </p:nvSpPr>
        <p:spPr bwMode="auto">
          <a:xfrm>
            <a:off x="428596" y="3357562"/>
            <a:ext cx="4474302"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2400" b="1" i="1" u="sng"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rPr>
              <a:t>Événements pédagogiques</a:t>
            </a:r>
          </a:p>
        </p:txBody>
      </p:sp>
      <p:sp>
        <p:nvSpPr>
          <p:cNvPr id="23554" name="Rectangle 2"/>
          <p:cNvSpPr>
            <a:spLocks noChangeArrowheads="1"/>
          </p:cNvSpPr>
          <p:nvPr/>
        </p:nvSpPr>
        <p:spPr bwMode="auto">
          <a:xfrm>
            <a:off x="539552" y="3733002"/>
            <a:ext cx="7128792" cy="24929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tx2"/>
              </a:buClr>
              <a:buSzPct val="73000"/>
              <a:buFont typeface="Wingdings 2" pitchFamily="18" charset="2"/>
              <a:buChar char=""/>
              <a:tabLst/>
            </a:pPr>
            <a:r>
              <a:rPr lang="fr-FR" sz="2600" dirty="0" smtClean="0"/>
              <a:t> Dans </a:t>
            </a:r>
            <a:r>
              <a:rPr lang="fr-FR" sz="2600" dirty="0"/>
              <a:t>cette partie, il s’agit d’annoncer les activités d’enseignement (formateur) et </a:t>
            </a:r>
            <a:r>
              <a:rPr lang="fr-FR" sz="2600" dirty="0" smtClean="0"/>
              <a:t>d’apprentissage </a:t>
            </a:r>
            <a:r>
              <a:rPr lang="fr-FR" sz="2600" dirty="0"/>
              <a:t>(stagiaire) qui seront développées plus loin au </a:t>
            </a:r>
            <a:r>
              <a:rPr lang="fr-FR" sz="2600" dirty="0" smtClean="0"/>
              <a:t>moment </a:t>
            </a:r>
            <a:r>
              <a:rPr lang="fr-FR" sz="2600" dirty="0"/>
              <a:t>de la planification des leçons de chacune des séquences d’apprentissage.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nvGraphicFramePr>
        <p:xfrm>
          <a:off x="214282" y="-16601"/>
          <a:ext cx="7929618" cy="6911388"/>
        </p:xfrm>
        <a:graphic>
          <a:graphicData uri="http://schemas.openxmlformats.org/drawingml/2006/table">
            <a:tbl>
              <a:tblPr/>
              <a:tblGrid>
                <a:gridCol w="1376575">
                  <a:extLst>
                    <a:ext uri="{9D8B030D-6E8A-4147-A177-3AD203B41FA5}">
                      <a16:colId xmlns:a16="http://schemas.microsoft.com/office/drawing/2014/main" val="20000"/>
                    </a:ext>
                  </a:extLst>
                </a:gridCol>
                <a:gridCol w="3316887">
                  <a:extLst>
                    <a:ext uri="{9D8B030D-6E8A-4147-A177-3AD203B41FA5}">
                      <a16:colId xmlns:a16="http://schemas.microsoft.com/office/drawing/2014/main" val="20001"/>
                    </a:ext>
                  </a:extLst>
                </a:gridCol>
                <a:gridCol w="3236156">
                  <a:extLst>
                    <a:ext uri="{9D8B030D-6E8A-4147-A177-3AD203B41FA5}">
                      <a16:colId xmlns:a16="http://schemas.microsoft.com/office/drawing/2014/main" val="20002"/>
                    </a:ext>
                  </a:extLst>
                </a:gridCol>
              </a:tblGrid>
              <a:tr h="259656">
                <a:tc>
                  <a:txBody>
                    <a:bodyPr/>
                    <a:lstStyle/>
                    <a:p>
                      <a:pPr algn="ctr">
                        <a:lnSpc>
                          <a:spcPct val="115000"/>
                        </a:lnSpc>
                        <a:spcAft>
                          <a:spcPts val="0"/>
                        </a:spcAft>
                      </a:pPr>
                      <a:r>
                        <a:rPr lang="fr-FR" sz="1200" b="1" dirty="0">
                          <a:latin typeface="Arial"/>
                          <a:ea typeface="Calibri"/>
                          <a:cs typeface="Arial"/>
                        </a:rPr>
                        <a:t>ACTIVITE</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fr-FR" sz="1200" b="1" dirty="0">
                          <a:latin typeface="Arial"/>
                          <a:ea typeface="Calibri"/>
                          <a:cs typeface="Arial"/>
                        </a:rPr>
                        <a:t>FORMATEUR</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fr-FR" sz="1200" b="1">
                          <a:latin typeface="Arial"/>
                          <a:ea typeface="Calibri"/>
                          <a:cs typeface="Arial"/>
                        </a:rPr>
                        <a:t>STAGIAIRE</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591810">
                <a:tc>
                  <a:txBody>
                    <a:bodyPr/>
                    <a:lstStyle/>
                    <a:p>
                      <a:pPr>
                        <a:lnSpc>
                          <a:spcPct val="115000"/>
                        </a:lnSpc>
                        <a:spcAft>
                          <a:spcPts val="0"/>
                        </a:spcAft>
                      </a:pPr>
                      <a:r>
                        <a:rPr lang="fr-FR" sz="1200">
                          <a:latin typeface="Arial"/>
                          <a:ea typeface="Calibri"/>
                          <a:cs typeface="Arial"/>
                        </a:rPr>
                        <a:t>Exposé de type</a:t>
                      </a:r>
                      <a:endParaRPr lang="fr-FR" sz="1200">
                        <a:latin typeface="Calibri"/>
                        <a:ea typeface="Calibri"/>
                        <a:cs typeface="Arial"/>
                      </a:endParaRPr>
                    </a:p>
                    <a:p>
                      <a:pPr>
                        <a:lnSpc>
                          <a:spcPct val="115000"/>
                        </a:lnSpc>
                        <a:spcAft>
                          <a:spcPts val="0"/>
                        </a:spcAft>
                      </a:pPr>
                      <a:r>
                        <a:rPr lang="fr-FR" sz="1200">
                          <a:latin typeface="Arial"/>
                          <a:ea typeface="Calibri"/>
                          <a:cs typeface="Arial"/>
                        </a:rPr>
                        <a:t>conférence</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Présente un exposé, vérifie la compréhension</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Exerce des activités d’écoute, de réflexion et de prise de notes, pose et répond à des questions.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91810">
                <a:tc>
                  <a:txBody>
                    <a:bodyPr/>
                    <a:lstStyle/>
                    <a:p>
                      <a:pPr>
                        <a:lnSpc>
                          <a:spcPct val="115000"/>
                        </a:lnSpc>
                        <a:spcAft>
                          <a:spcPts val="0"/>
                        </a:spcAft>
                      </a:pPr>
                      <a:r>
                        <a:rPr lang="fr-FR" sz="1200">
                          <a:latin typeface="Arial"/>
                          <a:ea typeface="Calibri"/>
                          <a:cs typeface="Arial"/>
                        </a:rPr>
                        <a:t>Exposé animation</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Fournit des explications, des exemples, suscite des questions, fait participer les stagiaires.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Exerce des activités de réflexion, participe à des discussions, pose et répond à des questions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4540">
                <a:tc>
                  <a:txBody>
                    <a:bodyPr/>
                    <a:lstStyle/>
                    <a:p>
                      <a:pPr>
                        <a:lnSpc>
                          <a:spcPct val="115000"/>
                        </a:lnSpc>
                        <a:spcAft>
                          <a:spcPts val="0"/>
                        </a:spcAft>
                      </a:pPr>
                      <a:r>
                        <a:rPr lang="fr-FR" sz="1200">
                          <a:latin typeface="Arial"/>
                          <a:ea typeface="Calibri"/>
                          <a:cs typeface="Arial"/>
                        </a:rPr>
                        <a:t>Exposé multimédia</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un exposé en utilisant un éventail d’outils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Exerce des activités de réflexions, participe à des discussions.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89080">
                <a:tc>
                  <a:txBody>
                    <a:bodyPr/>
                    <a:lstStyle/>
                    <a:p>
                      <a:pPr>
                        <a:lnSpc>
                          <a:spcPct val="115000"/>
                        </a:lnSpc>
                        <a:spcAft>
                          <a:spcPts val="0"/>
                        </a:spcAft>
                      </a:pPr>
                      <a:r>
                        <a:rPr lang="fr-FR" sz="1200">
                          <a:latin typeface="Arial"/>
                          <a:ea typeface="Calibri"/>
                          <a:cs typeface="Arial"/>
                        </a:rPr>
                        <a:t>Exposé démonstration</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un exposé au cours duquel est effectuée la démonstration d’une technique, d’un procédé, du fonctionnement d’un appareil…</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Observe la démonstration, exerce des activités de réflexion et de prise de notes…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4540">
                <a:tc>
                  <a:txBody>
                    <a:bodyPr/>
                    <a:lstStyle/>
                    <a:p>
                      <a:pPr>
                        <a:lnSpc>
                          <a:spcPct val="115000"/>
                        </a:lnSpc>
                        <a:spcAft>
                          <a:spcPts val="0"/>
                        </a:spcAft>
                      </a:pPr>
                      <a:r>
                        <a:rPr lang="fr-FR" sz="1200">
                          <a:latin typeface="Arial"/>
                          <a:ea typeface="Calibri"/>
                          <a:cs typeface="Arial"/>
                        </a:rPr>
                        <a:t>Répétition</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Supervise l’exécution de la technique et suggère des corrections.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Reproduit la technique venant d’être démontrée.</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91810">
                <a:tc>
                  <a:txBody>
                    <a:bodyPr/>
                    <a:lstStyle/>
                    <a:p>
                      <a:pPr>
                        <a:lnSpc>
                          <a:spcPct val="115000"/>
                        </a:lnSpc>
                        <a:spcAft>
                          <a:spcPts val="0"/>
                        </a:spcAft>
                      </a:pPr>
                      <a:r>
                        <a:rPr lang="fr-FR" sz="1200">
                          <a:latin typeface="Arial"/>
                          <a:ea typeface="Calibri"/>
                          <a:cs typeface="Arial"/>
                        </a:rPr>
                        <a:t>Séminaire</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le sujet, anime et alimentela discussion</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Explore, avec les autres membres du groupe, un sujet donné en participant aux discussions.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986350">
                <a:tc>
                  <a:txBody>
                    <a:bodyPr/>
                    <a:lstStyle/>
                    <a:p>
                      <a:pPr>
                        <a:lnSpc>
                          <a:spcPct val="115000"/>
                        </a:lnSpc>
                        <a:spcAft>
                          <a:spcPts val="0"/>
                        </a:spcAft>
                      </a:pPr>
                      <a:r>
                        <a:rPr lang="fr-FR" sz="1200">
                          <a:latin typeface="Arial"/>
                          <a:ea typeface="Calibri"/>
                          <a:cs typeface="Arial"/>
                        </a:rPr>
                        <a:t>Jeu de rôles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les règles de fonctionnement, définit une situation à laquelle l’élève est</a:t>
                      </a:r>
                      <a:endParaRPr lang="fr-FR" sz="1200">
                        <a:latin typeface="Calibri"/>
                        <a:ea typeface="Calibri"/>
                        <a:cs typeface="Arial"/>
                      </a:endParaRPr>
                    </a:p>
                    <a:p>
                      <a:pPr>
                        <a:lnSpc>
                          <a:spcPct val="115000"/>
                        </a:lnSpc>
                        <a:spcAft>
                          <a:spcPts val="0"/>
                        </a:spcAft>
                      </a:pPr>
                      <a:r>
                        <a:rPr lang="fr-FR" sz="1200">
                          <a:latin typeface="Arial"/>
                          <a:ea typeface="Calibri"/>
                          <a:cs typeface="Arial"/>
                        </a:rPr>
                        <a:t>confronté, lui fournit les outils d’analyse nécessaires permettant d’évaluer la justesse des décisions prises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Tente de reproduire une situation réelle en exerçant un rôle, observe et évalue les attitudes prises au regard de relations</a:t>
                      </a:r>
                      <a:endParaRPr lang="fr-FR" sz="1200" dirty="0">
                        <a:latin typeface="Calibri"/>
                        <a:ea typeface="Calibri"/>
                        <a:cs typeface="Arial"/>
                      </a:endParaRPr>
                    </a:p>
                    <a:p>
                      <a:pPr>
                        <a:lnSpc>
                          <a:spcPct val="115000"/>
                        </a:lnSpc>
                        <a:spcAft>
                          <a:spcPts val="0"/>
                        </a:spcAft>
                      </a:pPr>
                      <a:r>
                        <a:rPr lang="fr-FR" sz="1200" dirty="0">
                          <a:latin typeface="Arial"/>
                          <a:ea typeface="Calibri"/>
                          <a:cs typeface="Arial"/>
                        </a:rPr>
                        <a:t>interpersonnelles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91810">
                <a:tc>
                  <a:txBody>
                    <a:bodyPr/>
                    <a:lstStyle/>
                    <a:p>
                      <a:pPr>
                        <a:lnSpc>
                          <a:spcPct val="115000"/>
                        </a:lnSpc>
                        <a:spcAft>
                          <a:spcPts val="0"/>
                        </a:spcAft>
                      </a:pPr>
                      <a:r>
                        <a:rPr lang="fr-FR" sz="1200">
                          <a:latin typeface="Arial"/>
                          <a:ea typeface="Calibri"/>
                          <a:cs typeface="Arial"/>
                        </a:rPr>
                        <a:t>Simulation</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les règles de fonctionnement et fournit aux stagiaires les outils d’analyse nécessaires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Observe, évalue des phénomènes et les conséquences des décisions prises</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91810">
                <a:tc>
                  <a:txBody>
                    <a:bodyPr/>
                    <a:lstStyle/>
                    <a:p>
                      <a:pPr>
                        <a:lnSpc>
                          <a:spcPct val="115000"/>
                        </a:lnSpc>
                        <a:spcAft>
                          <a:spcPts val="0"/>
                        </a:spcAft>
                      </a:pPr>
                      <a:r>
                        <a:rPr lang="fr-FR" sz="1200">
                          <a:latin typeface="Arial"/>
                          <a:ea typeface="Calibri"/>
                          <a:cs typeface="Arial"/>
                        </a:rPr>
                        <a:t>Atelier</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Supervise l’exercice; aide  les stagiaires en difficulté en apportant des explications supplémentaires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Effectue l’exercice demandé</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668269">
                <a:tc>
                  <a:txBody>
                    <a:bodyPr/>
                    <a:lstStyle/>
                    <a:p>
                      <a:pPr>
                        <a:lnSpc>
                          <a:spcPct val="115000"/>
                        </a:lnSpc>
                        <a:spcAft>
                          <a:spcPts val="0"/>
                        </a:spcAft>
                      </a:pPr>
                      <a:r>
                        <a:rPr lang="fr-FR" sz="1200">
                          <a:latin typeface="Arial"/>
                          <a:ea typeface="Calibri"/>
                          <a:cs typeface="Arial"/>
                        </a:rPr>
                        <a:t>Études de cas</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a:latin typeface="Arial"/>
                          <a:ea typeface="Calibri"/>
                          <a:cs typeface="Arial"/>
                        </a:rPr>
                        <a:t>Présente une situation problématique à partir de renseignements qui décrivent une situation réelle, indique la marche à suivre</a:t>
                      </a:r>
                      <a:endParaRPr lang="fr-FR" sz="120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200" dirty="0">
                          <a:latin typeface="Arial"/>
                          <a:ea typeface="Calibri"/>
                          <a:cs typeface="Arial"/>
                        </a:rPr>
                        <a:t>Étudie des situations problématiques, réelles </a:t>
                      </a:r>
                      <a:r>
                        <a:rPr lang="fr-FR" sz="1200" dirty="0" err="1">
                          <a:latin typeface="Arial"/>
                          <a:ea typeface="Calibri"/>
                          <a:cs typeface="Arial"/>
                        </a:rPr>
                        <a:t>ouhypothétiques</a:t>
                      </a:r>
                      <a:r>
                        <a:rPr lang="fr-FR" sz="1200" dirty="0">
                          <a:latin typeface="Arial"/>
                          <a:ea typeface="Calibri"/>
                          <a:cs typeface="Arial"/>
                        </a:rPr>
                        <a:t> afin d’évaluer la nature du problème, analyse les données et évalue la situation</a:t>
                      </a:r>
                      <a:endParaRPr lang="fr-FR" sz="1200" dirty="0">
                        <a:latin typeface="Calibri"/>
                        <a:ea typeface="Calibri"/>
                        <a:cs typeface="Arial"/>
                      </a:endParaRPr>
                    </a:p>
                  </a:txBody>
                  <a:tcPr marL="43383" marR="43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152</TotalTime>
  <Words>2074</Words>
  <Application>Microsoft Office PowerPoint</Application>
  <PresentationFormat>Affichage à l'écran (4:3)</PresentationFormat>
  <Paragraphs>431</Paragraphs>
  <Slides>20</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20</vt:i4>
      </vt:variant>
    </vt:vector>
  </HeadingPairs>
  <TitlesOfParts>
    <vt:vector size="30" baseType="lpstr">
      <vt:lpstr>Arial</vt:lpstr>
      <vt:lpstr>Calibri</vt:lpstr>
      <vt:lpstr>Times New Roman</vt:lpstr>
      <vt:lpstr>TimesNewRoman</vt:lpstr>
      <vt:lpstr>TimesNewRoman,Bold</vt:lpstr>
      <vt:lpstr>TimesNewRoman,BoldItalic</vt:lpstr>
      <vt:lpstr>Trebuchet MS</vt:lpstr>
      <vt:lpstr>Wingdings</vt:lpstr>
      <vt:lpstr>Wingdings 2</vt:lpstr>
      <vt:lpstr>Opulent</vt:lpstr>
      <vt:lpstr>Contenu du plan de cours : </vt:lpstr>
      <vt:lpstr>Le plan de cours d’un objectif de comportement est constitué de six rubriques </vt:lpstr>
      <vt:lpstr>Présentation PowerPoint</vt:lpstr>
      <vt:lpstr>EXEMPLE DE PLAN DE COURS (MODULE) </vt:lpstr>
      <vt:lpstr>Présentation PowerPoint</vt:lpstr>
      <vt:lpstr>On doit également avoir à l’esprit la motivation des stagiaires, la maîtrise des apprentissages préalables, les composantes de la compétence et l’organisation pédagogique. On peut choisir entre les stratégies suivantes : </vt:lpstr>
      <vt:lpstr>Durées </vt:lpstr>
      <vt:lpstr>Contenu (principaux éléments de contenu) </vt:lpstr>
      <vt:lpstr>Présentation PowerPoint</vt:lpstr>
      <vt:lpstr>Présentation PowerPoint</vt:lpstr>
      <vt:lpstr>Évaluation en aide à l’apprentissage (formative) </vt:lpstr>
      <vt:lpstr>PLAN DE LEÇON : </vt:lpstr>
      <vt:lpstr>Contenu du plan de leçon </vt:lpstr>
      <vt:lpstr>EXEMPLE D’UN PLAN DE LEÇON</vt:lpstr>
      <vt:lpstr>Présentation PowerPoint</vt:lpstr>
      <vt:lpstr>Présentation PowerPoint</vt:lpstr>
      <vt:lpstr>Présentation PowerPoint</vt:lpstr>
      <vt:lpstr>Présentation PowerPoint</vt:lpstr>
      <vt:lpstr>Présentation PowerPoint</vt:lpstr>
      <vt:lpstr>Conclusion </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Contenu du plan de cours :</dc:title>
  <dc:creator>AGUEB</dc:creator>
  <cp:lastModifiedBy>Ordi</cp:lastModifiedBy>
  <cp:revision>21</cp:revision>
  <dcterms:created xsi:type="dcterms:W3CDTF">2015-02-05T12:15:42Z</dcterms:created>
  <dcterms:modified xsi:type="dcterms:W3CDTF">2022-01-19T04:51:09Z</dcterms:modified>
</cp:coreProperties>
</file>